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70" r:id="rId3"/>
    <p:sldId id="269" r:id="rId4"/>
    <p:sldId id="271" r:id="rId5"/>
    <p:sldId id="272" r:id="rId6"/>
    <p:sldId id="273" r:id="rId7"/>
    <p:sldId id="274" r:id="rId8"/>
    <p:sldId id="275" r:id="rId9"/>
    <p:sldId id="276" r:id="rId10"/>
    <p:sldId id="277" r:id="rId11"/>
    <p:sldId id="257" r:id="rId12"/>
    <p:sldId id="258" r:id="rId13"/>
    <p:sldId id="259" r:id="rId14"/>
    <p:sldId id="260" r:id="rId15"/>
    <p:sldId id="261" r:id="rId16"/>
    <p:sldId id="262" r:id="rId17"/>
    <p:sldId id="263" r:id="rId18"/>
    <p:sldId id="264" r:id="rId19"/>
    <p:sldId id="265" r:id="rId20"/>
    <p:sldId id="266" r:id="rId21"/>
    <p:sldId id="267" r:id="rId22"/>
    <p:sldId id="268" r:id="rId2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05/12/1439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05/12/1439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05/12/1439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05/12/1439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05/12/1439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05/12/1439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05/12/1439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05/12/1439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05/12/1439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05/12/1439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05/12/1439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05/12/1439</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b="1" dirty="0" smtClean="0">
                <a:solidFill>
                  <a:srgbClr val="FF0000"/>
                </a:solidFill>
              </a:rPr>
              <a:t>قواعد بكين لإدارة شؤون الاحداث </a:t>
            </a:r>
            <a:endParaRPr lang="ar-IQ" b="1" dirty="0">
              <a:solidFill>
                <a:srgbClr val="FF0000"/>
              </a:solidFill>
            </a:endParaRPr>
          </a:p>
        </p:txBody>
      </p:sp>
      <p:sp>
        <p:nvSpPr>
          <p:cNvPr id="3" name="عنوان فرعي 2"/>
          <p:cNvSpPr>
            <a:spLocks noGrp="1"/>
          </p:cNvSpPr>
          <p:nvPr>
            <p:ph type="subTitle" idx="1"/>
          </p:nvPr>
        </p:nvSpPr>
        <p:spPr/>
        <p:txBody>
          <a:bodyPr/>
          <a:lstStyle/>
          <a:p>
            <a:endParaRPr lang="ar-IQ" dirty="0"/>
          </a:p>
        </p:txBody>
      </p:sp>
    </p:spTree>
    <p:extLst>
      <p:ext uri="{BB962C8B-B14F-4D97-AF65-F5344CB8AC3E}">
        <p14:creationId xmlns:p14="http://schemas.microsoft.com/office/powerpoint/2010/main" val="35651932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fontScale="90000"/>
          </a:bodyPr>
          <a:lstStyle/>
          <a:p>
            <a:r>
              <a:rPr lang="ar-SA" dirty="0"/>
              <a:t>(</a:t>
            </a:r>
            <a:r>
              <a:rPr lang="ar-SA" b="1" dirty="0">
                <a:solidFill>
                  <a:srgbClr val="FF0000"/>
                </a:solidFill>
              </a:rPr>
              <a:t>2)حق الطفل في التمتع بالحقوق العامة</a:t>
            </a:r>
            <a:r>
              <a:rPr lang="ar-SA" dirty="0"/>
              <a:t/>
            </a:r>
            <a:br>
              <a:rPr lang="ar-SA" dirty="0"/>
            </a:br>
            <a:endParaRPr lang="ar-SA" dirty="0"/>
          </a:p>
        </p:txBody>
      </p:sp>
      <p:sp>
        <p:nvSpPr>
          <p:cNvPr id="3" name="Content Placeholder 2"/>
          <p:cNvSpPr>
            <a:spLocks noGrp="1"/>
          </p:cNvSpPr>
          <p:nvPr>
            <p:ph idx="1"/>
          </p:nvPr>
        </p:nvSpPr>
        <p:spPr>
          <a:xfrm>
            <a:off x="0" y="620688"/>
            <a:ext cx="9036496" cy="6120680"/>
          </a:xfrm>
        </p:spPr>
        <p:txBody>
          <a:bodyPr>
            <a:normAutofit lnSpcReduction="10000"/>
          </a:bodyPr>
          <a:lstStyle/>
          <a:p>
            <a:endParaRPr lang="ar-SA" dirty="0"/>
          </a:p>
          <a:p>
            <a:r>
              <a:rPr lang="ar-SA" dirty="0"/>
              <a:t>(أ) الحق في حرية العقيدة والدين.</a:t>
            </a:r>
          </a:p>
          <a:p>
            <a:r>
              <a:rPr lang="ar-SA" dirty="0"/>
              <a:t>الدين: ضرورة لكل إنسان وهو خاصة من خواص الإنسان </a:t>
            </a:r>
            <a:r>
              <a:rPr lang="ar-SA" dirty="0" smtClean="0"/>
              <a:t> حرصت </a:t>
            </a:r>
            <a:r>
              <a:rPr lang="ar-SA" dirty="0"/>
              <a:t>الاتفاقية على تقرير حق الطفل في حرية التفكير والوجدان </a:t>
            </a:r>
            <a:r>
              <a:rPr lang="ar-SA" dirty="0" smtClean="0"/>
              <a:t>والدين.</a:t>
            </a:r>
            <a:endParaRPr lang="ar-SA" dirty="0"/>
          </a:p>
          <a:p>
            <a:r>
              <a:rPr lang="ar-SA" dirty="0"/>
              <a:t>(ب) حق الطفل في حرية الرأي والتعبير.</a:t>
            </a:r>
          </a:p>
          <a:p>
            <a:r>
              <a:rPr lang="ar-SA" dirty="0"/>
              <a:t>الرأي هو مملكة العقل </a:t>
            </a:r>
            <a:r>
              <a:rPr lang="ar-SA" dirty="0" smtClean="0"/>
              <a:t>-- </a:t>
            </a:r>
            <a:r>
              <a:rPr lang="ar-SA" dirty="0"/>
              <a:t>لكل طفل الحق في تكوين آرائه والتعبير عنها وفقاً لسنة درجة نضجه والحق في الرأي هو حق مشروط بحرية التعبير فالتعبير هو إظهار للرأي.</a:t>
            </a:r>
          </a:p>
          <a:p>
            <a:r>
              <a:rPr lang="ar-SA" dirty="0"/>
              <a:t>(ج) حق الطفل في الحصول على المعلومات المناسبة.</a:t>
            </a:r>
          </a:p>
          <a:p>
            <a:r>
              <a:rPr lang="ar-SA" dirty="0"/>
              <a:t>(د) حق الطفل في اللعب وأوقات الفراغ.</a:t>
            </a:r>
          </a:p>
          <a:p>
            <a:r>
              <a:rPr lang="ar-SA" dirty="0"/>
              <a:t>اللعب </a:t>
            </a:r>
            <a:r>
              <a:rPr lang="ar-SA" dirty="0" smtClean="0"/>
              <a:t>هو (أفعال </a:t>
            </a:r>
            <a:r>
              <a:rPr lang="ar-SA" dirty="0"/>
              <a:t>اختيارية يقوم بها الطفل من تلقاء </a:t>
            </a:r>
            <a:r>
              <a:rPr lang="ar-SA" dirty="0" smtClean="0"/>
              <a:t>نفسه).</a:t>
            </a:r>
            <a:endParaRPr lang="ar-SA" dirty="0"/>
          </a:p>
          <a:p>
            <a:endParaRPr lang="ar-SA" dirty="0"/>
          </a:p>
        </p:txBody>
      </p:sp>
    </p:spTree>
    <p:extLst>
      <p:ext uri="{BB962C8B-B14F-4D97-AF65-F5344CB8AC3E}">
        <p14:creationId xmlns:p14="http://schemas.microsoft.com/office/powerpoint/2010/main" val="32434601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88640"/>
            <a:ext cx="8229600" cy="1512168"/>
          </a:xfrm>
        </p:spPr>
        <p:txBody>
          <a:bodyPr>
            <a:normAutofit fontScale="90000"/>
          </a:bodyPr>
          <a:lstStyle/>
          <a:p>
            <a:r>
              <a:rPr lang="ar-IQ" b="1" dirty="0">
                <a:solidFill>
                  <a:srgbClr val="FF0000"/>
                </a:solidFill>
              </a:rPr>
              <a:t>قواعد الأمم المتحدة النموذجية الدنيا لإدارة شؤون الأحداث (قواعد بكين</a:t>
            </a:r>
            <a:r>
              <a:rPr lang="ar-IQ" b="1" dirty="0" smtClean="0">
                <a:solidFill>
                  <a:srgbClr val="FF0000"/>
                </a:solidFill>
              </a:rPr>
              <a:t>)</a:t>
            </a:r>
            <a:r>
              <a:rPr lang="ar-IQ" dirty="0"/>
              <a:t/>
            </a:r>
            <a:br>
              <a:rPr lang="ar-IQ" dirty="0"/>
            </a:br>
            <a:endParaRPr lang="ar-IQ" dirty="0"/>
          </a:p>
        </p:txBody>
      </p:sp>
      <p:sp>
        <p:nvSpPr>
          <p:cNvPr id="3" name="عنصر نائب للمحتوى 2"/>
          <p:cNvSpPr>
            <a:spLocks noGrp="1"/>
          </p:cNvSpPr>
          <p:nvPr>
            <p:ph idx="1"/>
          </p:nvPr>
        </p:nvSpPr>
        <p:spPr>
          <a:xfrm>
            <a:off x="0" y="1916832"/>
            <a:ext cx="9036496" cy="4824536"/>
          </a:xfrm>
        </p:spPr>
        <p:txBody>
          <a:bodyPr/>
          <a:lstStyle/>
          <a:p>
            <a:pPr algn="just"/>
            <a:r>
              <a:rPr lang="ar-IQ" dirty="0" smtClean="0"/>
              <a:t>أوصى </a:t>
            </a:r>
            <a:r>
              <a:rPr lang="ar-IQ" dirty="0"/>
              <a:t>باعتمادها مؤتمر الأمم المتحدة السابع لمنع الجريمة ومعاملة المجرمين المعقود في ميلانو من 26 آب/ أغسطس إلى 6 أيلول / سبتمبر 1985 واعتمدتها الجمعية </a:t>
            </a:r>
            <a:r>
              <a:rPr lang="ar-IQ" dirty="0" smtClean="0"/>
              <a:t>العامة </a:t>
            </a:r>
            <a:r>
              <a:rPr lang="ar-IQ" dirty="0"/>
              <a:t>بقرارها 40/22 المؤرخ في 29 تشرين الثاني / نوفمبر </a:t>
            </a:r>
            <a:r>
              <a:rPr lang="ar-IQ" dirty="0" smtClean="0"/>
              <a:t>1985.</a:t>
            </a:r>
            <a:endParaRPr lang="ar-IQ" dirty="0"/>
          </a:p>
          <a:p>
            <a:endParaRPr lang="ar-IQ" dirty="0"/>
          </a:p>
        </p:txBody>
      </p:sp>
    </p:spTree>
    <p:extLst>
      <p:ext uri="{BB962C8B-B14F-4D97-AF65-F5344CB8AC3E}">
        <p14:creationId xmlns:p14="http://schemas.microsoft.com/office/powerpoint/2010/main" val="28104612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2074"/>
          </a:xfrm>
        </p:spPr>
        <p:txBody>
          <a:bodyPr>
            <a:normAutofit fontScale="90000"/>
          </a:bodyPr>
          <a:lstStyle/>
          <a:p>
            <a:r>
              <a:rPr lang="ar-IQ" b="1" dirty="0">
                <a:solidFill>
                  <a:srgbClr val="FF0000"/>
                </a:solidFill>
              </a:rPr>
              <a:t>منظورات أساسية</a:t>
            </a:r>
          </a:p>
        </p:txBody>
      </p:sp>
      <p:sp>
        <p:nvSpPr>
          <p:cNvPr id="3" name="عنصر نائب للمحتوى 2"/>
          <p:cNvSpPr>
            <a:spLocks noGrp="1"/>
          </p:cNvSpPr>
          <p:nvPr>
            <p:ph idx="1"/>
          </p:nvPr>
        </p:nvSpPr>
        <p:spPr>
          <a:xfrm>
            <a:off x="0" y="764704"/>
            <a:ext cx="9144000" cy="6093296"/>
          </a:xfrm>
        </p:spPr>
        <p:txBody>
          <a:bodyPr>
            <a:normAutofit fontScale="70000" lnSpcReduction="20000"/>
          </a:bodyPr>
          <a:lstStyle/>
          <a:p>
            <a:pPr algn="just"/>
            <a:r>
              <a:rPr lang="ar-IQ" sz="3400" dirty="0"/>
              <a:t>1-1 تسعى الدول الأعضاء, وفقاً للمصالح العامة لكل منها, الى تعزيز رفاه الحدث وأسرته.</a:t>
            </a:r>
          </a:p>
          <a:p>
            <a:pPr algn="just"/>
            <a:r>
              <a:rPr lang="ar-IQ" sz="3400" dirty="0"/>
              <a:t>1-2 تعمل الدول الأعضاء على تهيئة ظروف تضمن للحدث حياة هادفة في المجتمع, من شأنها أن </a:t>
            </a:r>
            <a:r>
              <a:rPr lang="ar-IQ" sz="3400" b="1" dirty="0">
                <a:solidFill>
                  <a:srgbClr val="FF0000"/>
                </a:solidFill>
              </a:rPr>
              <a:t>تيسر له في هذه الحقبة من عمره التي يكون أشد عرضة للانسياق في الانحراف, </a:t>
            </a:r>
            <a:r>
              <a:rPr lang="ar-IQ" sz="3400" dirty="0"/>
              <a:t>عملية تنمية لشخصيته وتربية له تكون الى أبعد مدى مستطاع بريئة من الجريمة والجناح.</a:t>
            </a:r>
          </a:p>
          <a:p>
            <a:pPr algn="just"/>
            <a:r>
              <a:rPr lang="ar-IQ" sz="3400" dirty="0"/>
              <a:t>1-3 يولى اهتمام كاف لاتخاذ تدابير ايجابية تنطوي على التعبئة </a:t>
            </a:r>
            <a:r>
              <a:rPr lang="ar-IQ" sz="3400" dirty="0" smtClean="0"/>
              <a:t>الكاملة </a:t>
            </a:r>
            <a:r>
              <a:rPr lang="ar-SA" sz="3400" dirty="0"/>
              <a:t>ل</a:t>
            </a:r>
            <a:r>
              <a:rPr lang="ar-IQ" sz="3400" dirty="0" smtClean="0"/>
              <a:t>لموارد </a:t>
            </a:r>
            <a:r>
              <a:rPr lang="ar-IQ" sz="3400" dirty="0"/>
              <a:t>الممكنة, التي </a:t>
            </a:r>
            <a:r>
              <a:rPr lang="ar-IQ" sz="3400" b="1" dirty="0">
                <a:solidFill>
                  <a:srgbClr val="FF0000"/>
                </a:solidFill>
              </a:rPr>
              <a:t>تشمل الأسرة والمتطوعين </a:t>
            </a:r>
            <a:r>
              <a:rPr lang="ar-IQ" sz="3400" dirty="0"/>
              <a:t>وغيرهم من الفئات المجتمعية وكذلك المدارس والمؤسسات المجتمعية الأخرى, وذلك بقصد تعزيز رفاه الأحداث بغية تقليص الحاجة الى التدخل بموجب القانون, </a:t>
            </a:r>
            <a:r>
              <a:rPr lang="ar-IQ" sz="3400" b="1" dirty="0">
                <a:solidFill>
                  <a:srgbClr val="FF0000"/>
                </a:solidFill>
              </a:rPr>
              <a:t>والتعامل مع الحدث الموجود في نزاع مع القانون تعاملاً فعالاً ومنصفاً وانسانياً.</a:t>
            </a:r>
          </a:p>
          <a:p>
            <a:pPr algn="just"/>
            <a:r>
              <a:rPr lang="ar-IQ" sz="3400" dirty="0"/>
              <a:t>1-4 </a:t>
            </a:r>
            <a:r>
              <a:rPr lang="ar-IQ" sz="3400" b="1" dirty="0">
                <a:solidFill>
                  <a:srgbClr val="FF0000"/>
                </a:solidFill>
              </a:rPr>
              <a:t>يفهم قضاء الأحداث على أنه جزء لا يتجزأ من عملية التنمية الوطنية لكل </a:t>
            </a:r>
            <a:r>
              <a:rPr lang="ar-SA" sz="3400" b="1" dirty="0" smtClean="0">
                <a:solidFill>
                  <a:srgbClr val="FF0000"/>
                </a:solidFill>
              </a:rPr>
              <a:t>دولة</a:t>
            </a:r>
            <a:r>
              <a:rPr lang="ar-IQ" sz="3400" b="1" dirty="0" smtClean="0">
                <a:solidFill>
                  <a:srgbClr val="FF0000"/>
                </a:solidFill>
              </a:rPr>
              <a:t> </a:t>
            </a:r>
            <a:r>
              <a:rPr lang="ar-IQ" sz="3400" b="1" dirty="0">
                <a:solidFill>
                  <a:srgbClr val="FF0000"/>
                </a:solidFill>
              </a:rPr>
              <a:t>ضمن اطار شامل من العدالة الاجتماعية لجميع الأحداث, بحيث يكون في الوقت نفسه عوناً على حماية صغار السن والحفاظ على نظام سلمي في المجتمع.</a:t>
            </a:r>
          </a:p>
          <a:p>
            <a:pPr algn="just"/>
            <a:r>
              <a:rPr lang="ar-IQ" sz="3400" dirty="0"/>
              <a:t>1-5 يكون تنفيذ هذه القواعد بطريقة تتوقف على الظروف الاقتصادية والاجتماعية والثقافية السائدة في كل دولة عضو.</a:t>
            </a:r>
          </a:p>
          <a:p>
            <a:pPr algn="just"/>
            <a:r>
              <a:rPr lang="ar-IQ" sz="3400" dirty="0"/>
              <a:t>1-6 </a:t>
            </a:r>
            <a:r>
              <a:rPr lang="ar-IQ" sz="3400" b="1" dirty="0">
                <a:solidFill>
                  <a:srgbClr val="FF0000"/>
                </a:solidFill>
              </a:rPr>
              <a:t>يجري تطوير وتنسيق خدمات قضاء الأحداث بصورة منهجية بغية تحسين وتدعيم كفاءة الموظفين العاملين في هذه الخدمات, بما في ذلك الأساليب التي يطبقونها والمناهج التي يتبعونها والمواقف التي يتخذونها</a:t>
            </a:r>
            <a:r>
              <a:rPr lang="ar-IQ" sz="3400" dirty="0"/>
              <a:t>.</a:t>
            </a:r>
          </a:p>
          <a:p>
            <a:endParaRPr lang="ar-IQ" dirty="0"/>
          </a:p>
        </p:txBody>
      </p:sp>
    </p:spTree>
    <p:extLst>
      <p:ext uri="{BB962C8B-B14F-4D97-AF65-F5344CB8AC3E}">
        <p14:creationId xmlns:p14="http://schemas.microsoft.com/office/powerpoint/2010/main" val="27985110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6632"/>
            <a:ext cx="8229600" cy="936104"/>
          </a:xfrm>
        </p:spPr>
        <p:txBody>
          <a:bodyPr/>
          <a:lstStyle/>
          <a:p>
            <a:r>
              <a:rPr lang="ar-IQ" b="1" dirty="0" smtClean="0">
                <a:solidFill>
                  <a:srgbClr val="FF0000"/>
                </a:solidFill>
              </a:rPr>
              <a:t>الآراء</a:t>
            </a:r>
            <a:r>
              <a:rPr lang="ar-IQ" dirty="0" smtClean="0"/>
              <a:t> </a:t>
            </a:r>
            <a:endParaRPr lang="ar-IQ" dirty="0"/>
          </a:p>
        </p:txBody>
      </p:sp>
      <p:sp>
        <p:nvSpPr>
          <p:cNvPr id="3" name="عنصر نائب للمحتوى 2"/>
          <p:cNvSpPr>
            <a:spLocks noGrp="1"/>
          </p:cNvSpPr>
          <p:nvPr>
            <p:ph idx="1"/>
          </p:nvPr>
        </p:nvSpPr>
        <p:spPr>
          <a:xfrm>
            <a:off x="0" y="980728"/>
            <a:ext cx="9144000" cy="5877272"/>
          </a:xfrm>
        </p:spPr>
        <p:txBody>
          <a:bodyPr>
            <a:normAutofit fontScale="85000" lnSpcReduction="10000"/>
          </a:bodyPr>
          <a:lstStyle/>
          <a:p>
            <a:pPr algn="just"/>
            <a:r>
              <a:rPr lang="ar-IQ" dirty="0"/>
              <a:t>تتصل هذه المنظورات الأساسية العريضة بالسياسة الاجتماعية الشاملة بوجه عام وتستهدف تعزيز رعاية الأحداث الى أبعد مدى ممكن للتقليل من الحاجة الى تدخل نظام قضاء الأحداث </a:t>
            </a:r>
            <a:r>
              <a:rPr lang="ar-IQ" dirty="0" smtClean="0"/>
              <a:t>و</a:t>
            </a:r>
            <a:r>
              <a:rPr lang="ar-SA" dirty="0" smtClean="0"/>
              <a:t>من ثم </a:t>
            </a:r>
            <a:r>
              <a:rPr lang="ar-IQ" dirty="0" smtClean="0"/>
              <a:t>التخفيف </a:t>
            </a:r>
            <a:r>
              <a:rPr lang="ar-IQ" dirty="0"/>
              <a:t>من الضرر الذي قد يسببه أي تدخل. وهذه التدابير الرامية الى رعاية صغار السن قبل بداية </a:t>
            </a:r>
            <a:r>
              <a:rPr lang="ar-IQ" dirty="0" smtClean="0"/>
              <a:t>الجن</a:t>
            </a:r>
            <a:r>
              <a:rPr lang="ar-SA" dirty="0" smtClean="0"/>
              <a:t>وح</a:t>
            </a:r>
            <a:r>
              <a:rPr lang="ar-IQ" dirty="0" smtClean="0"/>
              <a:t> </a:t>
            </a:r>
            <a:r>
              <a:rPr lang="ar-IQ" dirty="0"/>
              <a:t>هي مستلزمات أساسية متعلقة بالسياسة </a:t>
            </a:r>
            <a:r>
              <a:rPr lang="ar-IQ" dirty="0" smtClean="0"/>
              <a:t>تسته</a:t>
            </a:r>
            <a:r>
              <a:rPr lang="en-US" dirty="0" smtClean="0"/>
              <a:t>s</a:t>
            </a:r>
            <a:r>
              <a:rPr lang="ar-IQ" dirty="0" smtClean="0"/>
              <a:t>دف </a:t>
            </a:r>
            <a:r>
              <a:rPr lang="ar-IQ" dirty="0" smtClean="0"/>
              <a:t>انت</a:t>
            </a:r>
            <a:r>
              <a:rPr lang="ar-SA" dirty="0" smtClean="0"/>
              <a:t>ف</a:t>
            </a:r>
            <a:r>
              <a:rPr lang="ar-IQ" dirty="0" smtClean="0"/>
              <a:t>اء </a:t>
            </a:r>
            <a:r>
              <a:rPr lang="ar-IQ" dirty="0"/>
              <a:t>الحاجة الى تطبيق القواعد.</a:t>
            </a:r>
          </a:p>
          <a:p>
            <a:pPr algn="just"/>
            <a:r>
              <a:rPr lang="ar-IQ" dirty="0"/>
              <a:t>وتوضح القواعد 1-1 الى 1-3 أهمية الدور يمكن أن تقوم به سياسة اجتماعية بناءة بشأن الأحداث في ميادين منها منع اجرام الأحداث وجناحهم. أما القاعدة 1-4 فتعرف قضاء الأحداث بأنه جزء لا يتجزأ من تحقيق العدالة الاجتماعية للأحداث, بينما تثير القاعدة 1-6 الى ضرورة التحسين المستمر لقضاء الأحداث دون التقصير في وضع سياسة اجتماعية تقدمية للأحداث عموماً, دون أن تغرب عن البال ضرورة التحسين المستمر لخدمات الموظفين.</a:t>
            </a:r>
          </a:p>
          <a:p>
            <a:pPr algn="just"/>
            <a:r>
              <a:rPr lang="ar-IQ" dirty="0"/>
              <a:t>وفي القاعدة 1-5 سعي الى مراعاة ما يوجد في بعض الدول الأعضاء من ظروف يمكن أن تجعل طريقة تطبيق بعض القواعد الخاصة مختلفة بالضرورة عن الطريقة المعتمدة في دول أخرى.</a:t>
            </a:r>
          </a:p>
          <a:p>
            <a:endParaRPr lang="ar-IQ" dirty="0"/>
          </a:p>
        </p:txBody>
      </p:sp>
    </p:spTree>
    <p:extLst>
      <p:ext uri="{BB962C8B-B14F-4D97-AF65-F5344CB8AC3E}">
        <p14:creationId xmlns:p14="http://schemas.microsoft.com/office/powerpoint/2010/main" val="23668475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229600" cy="908720"/>
          </a:xfrm>
        </p:spPr>
        <p:txBody>
          <a:bodyPr>
            <a:normAutofit/>
          </a:bodyPr>
          <a:lstStyle/>
          <a:p>
            <a:r>
              <a:rPr lang="ar-IQ" b="1" dirty="0">
                <a:solidFill>
                  <a:srgbClr val="FF0000"/>
                </a:solidFill>
              </a:rPr>
              <a:t>أهداف قضاء الأحداث</a:t>
            </a:r>
          </a:p>
        </p:txBody>
      </p:sp>
      <p:sp>
        <p:nvSpPr>
          <p:cNvPr id="3" name="عنصر نائب للمحتوى 2"/>
          <p:cNvSpPr>
            <a:spLocks noGrp="1"/>
          </p:cNvSpPr>
          <p:nvPr>
            <p:ph idx="1"/>
          </p:nvPr>
        </p:nvSpPr>
        <p:spPr>
          <a:xfrm>
            <a:off x="0" y="836712"/>
            <a:ext cx="9144000" cy="6021288"/>
          </a:xfrm>
        </p:spPr>
        <p:txBody>
          <a:bodyPr>
            <a:normAutofit fontScale="85000" lnSpcReduction="20000"/>
          </a:bodyPr>
          <a:lstStyle/>
          <a:p>
            <a:pPr algn="just"/>
            <a:r>
              <a:rPr lang="ar-IQ" dirty="0"/>
              <a:t>يولي نظام قضاء الأحداث الاهتمام لرفاه الحدث ويكفل ان تكون أية ردود فعل تجاه المجرمين الأحداث متناسبة دائماً مع ظروف المجرم والجرم معاً</a:t>
            </a:r>
            <a:r>
              <a:rPr lang="ar-IQ" dirty="0" smtClean="0"/>
              <a:t>.</a:t>
            </a:r>
          </a:p>
          <a:p>
            <a:pPr algn="just"/>
            <a:r>
              <a:rPr lang="ar-IQ" b="1" dirty="0" smtClean="0">
                <a:solidFill>
                  <a:srgbClr val="FF0000"/>
                </a:solidFill>
              </a:rPr>
              <a:t>تشير القاعدة </a:t>
            </a:r>
            <a:r>
              <a:rPr lang="ar-IQ" b="1" dirty="0">
                <a:solidFill>
                  <a:srgbClr val="FF0000"/>
                </a:solidFill>
              </a:rPr>
              <a:t>5 الى اثنين من أهم اهداف قضاء الأحداث</a:t>
            </a:r>
            <a:r>
              <a:rPr lang="ar-IQ" dirty="0"/>
              <a:t>. </a:t>
            </a:r>
            <a:r>
              <a:rPr lang="ar-IQ" b="1" dirty="0">
                <a:solidFill>
                  <a:srgbClr val="FF0000"/>
                </a:solidFill>
              </a:rPr>
              <a:t>وأول </a:t>
            </a:r>
            <a:r>
              <a:rPr lang="ar-IQ" b="1" dirty="0" smtClean="0">
                <a:solidFill>
                  <a:srgbClr val="FF0000"/>
                </a:solidFill>
              </a:rPr>
              <a:t>هدف </a:t>
            </a:r>
            <a:r>
              <a:rPr lang="ar-IQ" dirty="0"/>
              <a:t>هو السعي </a:t>
            </a:r>
            <a:r>
              <a:rPr lang="ar-IQ" b="1" dirty="0"/>
              <a:t>الى تحقيق رفاه </a:t>
            </a:r>
            <a:r>
              <a:rPr lang="ar-IQ" b="1" dirty="0" smtClean="0"/>
              <a:t>الحدث</a:t>
            </a:r>
            <a:r>
              <a:rPr lang="ar-IQ" dirty="0"/>
              <a:t>. وهذا هو المحور </a:t>
            </a:r>
            <a:r>
              <a:rPr lang="ar-IQ" dirty="0" smtClean="0"/>
              <a:t>الرئيسي </a:t>
            </a:r>
            <a:r>
              <a:rPr lang="ar-IQ" dirty="0"/>
              <a:t>الذي تركز عليه النظم القانونية التي تقوم فيها محاكم الاسرة او </a:t>
            </a:r>
            <a:r>
              <a:rPr lang="ar-IQ" dirty="0" smtClean="0"/>
              <a:t>السلطات </a:t>
            </a:r>
            <a:r>
              <a:rPr lang="ar-IQ" dirty="0"/>
              <a:t>الادارية بالنظر في قضايا المجرمين الأحداث ولكن من الضروري ايضا ايلاء الاهتمام </a:t>
            </a:r>
            <a:r>
              <a:rPr lang="ar-IQ" dirty="0" smtClean="0"/>
              <a:t>لمسالة </a:t>
            </a:r>
            <a:r>
              <a:rPr lang="ar-IQ" dirty="0"/>
              <a:t>رفاه الحدث في النظام القانونية التي تتبع نموذج المحاكم الجنائية, </a:t>
            </a:r>
            <a:r>
              <a:rPr lang="ar-IQ" dirty="0" smtClean="0"/>
              <a:t>الامر الذي </a:t>
            </a:r>
            <a:r>
              <a:rPr lang="ar-IQ" dirty="0"/>
              <a:t>يساعد على تجنب الاقتصار على فرض </a:t>
            </a:r>
            <a:r>
              <a:rPr lang="ar-IQ" dirty="0" smtClean="0"/>
              <a:t>جزاءات </a:t>
            </a:r>
            <a:r>
              <a:rPr lang="ar-IQ" dirty="0"/>
              <a:t>عقابية (انظر ايضاً القاعدة 14).</a:t>
            </a:r>
          </a:p>
          <a:p>
            <a:pPr algn="just"/>
            <a:r>
              <a:rPr lang="ar-IQ" b="1" dirty="0">
                <a:solidFill>
                  <a:srgbClr val="FF0000"/>
                </a:solidFill>
              </a:rPr>
              <a:t>والهدف الثاني </a:t>
            </a:r>
            <a:r>
              <a:rPr lang="ar-IQ" b="1" dirty="0"/>
              <a:t>هو "مبدأ التناسب" </a:t>
            </a:r>
            <a:r>
              <a:rPr lang="ar-IQ" dirty="0"/>
              <a:t>وهذا المبدأ معروف بوصفه أداة للحد من الجزاءات العقابية, ويعبر عنه غالباً بالمناداة </a:t>
            </a:r>
            <a:r>
              <a:rPr lang="ar-IQ" dirty="0" smtClean="0"/>
              <a:t>بال</a:t>
            </a:r>
            <a:r>
              <a:rPr lang="ar-SA" dirty="0" smtClean="0"/>
              <a:t>تدبير</a:t>
            </a:r>
            <a:r>
              <a:rPr lang="ar-IQ" dirty="0" smtClean="0"/>
              <a:t> </a:t>
            </a:r>
            <a:r>
              <a:rPr lang="ar-IQ" dirty="0"/>
              <a:t>العادل المتناسب مع خطورة الجرم. وينبغي لرد الفعل إزاء المجرمين صغار السن ألا يبنى على أساس </a:t>
            </a:r>
            <a:r>
              <a:rPr lang="ar-IQ" b="1" dirty="0">
                <a:solidFill>
                  <a:srgbClr val="FF0000"/>
                </a:solidFill>
              </a:rPr>
              <a:t>خطورة الجرم فحسب بل أيضاً على الظروف الشخصية</a:t>
            </a:r>
            <a:r>
              <a:rPr lang="ar-IQ" dirty="0"/>
              <a:t>. وينبغي للظروف الشخصية للمجرم (مثل الوضع الاجتماعي أو حالة الأسرة، أو الضرر الذي يسببه الجرم أو العوامل الأخرى المؤثرة في الظروف الشخصية) أن تؤثر على تناسب رد الفعل (مثلاً بمراعاة محاولة المجرم تعوض الضحية أو استعداده للتحول إلى حياة سوية ونافعة).</a:t>
            </a:r>
          </a:p>
          <a:p>
            <a:endParaRPr lang="ar-IQ" dirty="0"/>
          </a:p>
        </p:txBody>
      </p:sp>
    </p:spTree>
    <p:extLst>
      <p:ext uri="{BB962C8B-B14F-4D97-AF65-F5344CB8AC3E}">
        <p14:creationId xmlns:p14="http://schemas.microsoft.com/office/powerpoint/2010/main" val="32381073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229600" cy="980728"/>
          </a:xfrm>
        </p:spPr>
        <p:txBody>
          <a:bodyPr/>
          <a:lstStyle/>
          <a:p>
            <a:r>
              <a:rPr lang="ar-IQ" b="1" dirty="0" smtClean="0">
                <a:solidFill>
                  <a:srgbClr val="FF0000"/>
                </a:solidFill>
              </a:rPr>
              <a:t>اهداف قضاء الاحداث</a:t>
            </a:r>
            <a:endParaRPr lang="ar-IQ" b="1" dirty="0">
              <a:solidFill>
                <a:srgbClr val="FF0000"/>
              </a:solidFill>
            </a:endParaRPr>
          </a:p>
        </p:txBody>
      </p:sp>
      <p:sp>
        <p:nvSpPr>
          <p:cNvPr id="3" name="عنصر نائب للمحتوى 2"/>
          <p:cNvSpPr>
            <a:spLocks noGrp="1"/>
          </p:cNvSpPr>
          <p:nvPr>
            <p:ph idx="1"/>
          </p:nvPr>
        </p:nvSpPr>
        <p:spPr>
          <a:xfrm>
            <a:off x="0" y="1052736"/>
            <a:ext cx="9144000" cy="5688632"/>
          </a:xfrm>
        </p:spPr>
        <p:txBody>
          <a:bodyPr>
            <a:normAutofit/>
          </a:bodyPr>
          <a:lstStyle/>
          <a:p>
            <a:pPr algn="just"/>
            <a:r>
              <a:rPr lang="ar-IQ" dirty="0"/>
              <a:t>وعلى نفس المنوال، فإن ردود الفعل التي تستهدف كفالة رعاية المجرم الصغير السن قد تتخطى حدود الضرورة فتنتهك الحقوق الأساسية للفرد الصغير السن نفسه، كما لوحظ في بعض نظم قضاء الأحداث, وهنا أيضاً ينبغي الحرص على تناسب رد الفعل مع ظروف كل من المجرم والجرم بما في ذلك الضحية</a:t>
            </a:r>
            <a:r>
              <a:rPr lang="ar-IQ" dirty="0" smtClean="0"/>
              <a:t>.</a:t>
            </a:r>
          </a:p>
          <a:p>
            <a:pPr algn="just"/>
            <a:r>
              <a:rPr lang="ar-IQ" dirty="0"/>
              <a:t>وجملة القول ان كل ما تدعو اليه القاعدة 5 هو رد فعل منصف في اية قضية معينة من قضايا </a:t>
            </a:r>
            <a:r>
              <a:rPr lang="ar-IQ" dirty="0" smtClean="0"/>
              <a:t>جنوح </a:t>
            </a:r>
            <a:r>
              <a:rPr lang="ar-IQ" dirty="0"/>
              <a:t>الاحداث وجرائمهم. وقد تساعد المسائل التي جمعت بينها القاعدة على حفز التطوير في كلا الناحيتين: فالأنماط الجديدة والمبتكرة من ردود الفعل </a:t>
            </a:r>
            <a:r>
              <a:rPr lang="ar-IQ" dirty="0" smtClean="0"/>
              <a:t>مس</a:t>
            </a:r>
            <a:r>
              <a:rPr lang="ar-SA" dirty="0" smtClean="0"/>
              <a:t>وغ</a:t>
            </a:r>
            <a:r>
              <a:rPr lang="ar-IQ" dirty="0" smtClean="0"/>
              <a:t>ة </a:t>
            </a:r>
            <a:r>
              <a:rPr lang="ar-IQ" dirty="0"/>
              <a:t>مثلها في ذلك مثل الاحتياطات </a:t>
            </a:r>
            <a:r>
              <a:rPr lang="ar-IQ" dirty="0" smtClean="0"/>
              <a:t>التي </a:t>
            </a:r>
            <a:r>
              <a:rPr lang="ar-IQ" dirty="0"/>
              <a:t>تتخذ للحيلولة دون أي توسيع لا مبرر له في شبكة الرقابة الاجتماعية الرسمية على الاحداث.</a:t>
            </a:r>
          </a:p>
        </p:txBody>
      </p:sp>
    </p:spTree>
    <p:extLst>
      <p:ext uri="{BB962C8B-B14F-4D97-AF65-F5344CB8AC3E}">
        <p14:creationId xmlns:p14="http://schemas.microsoft.com/office/powerpoint/2010/main" val="11199154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solidFill>
                  <a:srgbClr val="FF0000"/>
                </a:solidFill>
              </a:rPr>
              <a:t>نطاق السلطات التقديرية</a:t>
            </a:r>
          </a:p>
        </p:txBody>
      </p:sp>
      <p:sp>
        <p:nvSpPr>
          <p:cNvPr id="3" name="عنصر نائب للمحتوى 2"/>
          <p:cNvSpPr>
            <a:spLocks noGrp="1"/>
          </p:cNvSpPr>
          <p:nvPr>
            <p:ph idx="1"/>
          </p:nvPr>
        </p:nvSpPr>
        <p:spPr>
          <a:xfrm>
            <a:off x="0" y="1340768"/>
            <a:ext cx="9144000" cy="5256584"/>
          </a:xfrm>
        </p:spPr>
        <p:txBody>
          <a:bodyPr>
            <a:normAutofit/>
          </a:bodyPr>
          <a:lstStyle/>
          <a:p>
            <a:pPr algn="just"/>
            <a:r>
              <a:rPr lang="ar-IQ" dirty="0"/>
              <a:t>6-1 نظرً لتنوع الاحتياجات الخاصة للأحداث, </a:t>
            </a:r>
            <a:r>
              <a:rPr lang="ar-IQ" dirty="0" smtClean="0"/>
              <a:t>كذلك </a:t>
            </a:r>
            <a:r>
              <a:rPr lang="ar-IQ" dirty="0"/>
              <a:t>لتنوع التدابير المتاحة, يمنح قدر مناسب من </a:t>
            </a:r>
            <a:r>
              <a:rPr lang="ar-IQ" b="1" dirty="0">
                <a:solidFill>
                  <a:srgbClr val="FF0000"/>
                </a:solidFill>
              </a:rPr>
              <a:t>السلطات التقديرية </a:t>
            </a:r>
            <a:r>
              <a:rPr lang="ar-IQ" dirty="0"/>
              <a:t>في جميع مراحل الاجراءات وعلى مختلف مستويات ادارة شؤون قضاء الأحداث بما فيها التحقيق والمحاكمة واصدار الحكم ومتابعة تنفيذ الاحكام.</a:t>
            </a:r>
          </a:p>
          <a:p>
            <a:pPr algn="just"/>
            <a:r>
              <a:rPr lang="ar-IQ" dirty="0"/>
              <a:t>6-2 ومع ذلك, يجب أن تبذل الجهود لضمان ممارسة هذه السلطات التقديرية بقدر كاف من المسؤولية في جميع المراحل والمستويات.</a:t>
            </a:r>
          </a:p>
          <a:p>
            <a:pPr algn="just"/>
            <a:r>
              <a:rPr lang="ar-IQ" dirty="0"/>
              <a:t>6-3 يكون الذين يمارسون السلطات التقديرية مؤهلين لذلك </a:t>
            </a:r>
            <a:r>
              <a:rPr lang="ar-IQ" dirty="0" smtClean="0"/>
              <a:t>تأهيلا </a:t>
            </a:r>
            <a:r>
              <a:rPr lang="ar-IQ" dirty="0"/>
              <a:t>خاصاً أو مدربين على ممارستها بحكمة ووفقاً لمهام وولاياتهم.</a:t>
            </a:r>
          </a:p>
          <a:p>
            <a:endParaRPr lang="ar-IQ" dirty="0"/>
          </a:p>
        </p:txBody>
      </p:sp>
    </p:spTree>
    <p:extLst>
      <p:ext uri="{BB962C8B-B14F-4D97-AF65-F5344CB8AC3E}">
        <p14:creationId xmlns:p14="http://schemas.microsoft.com/office/powerpoint/2010/main" val="15561368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229600" cy="836712"/>
          </a:xfrm>
        </p:spPr>
        <p:txBody>
          <a:bodyPr>
            <a:normAutofit/>
          </a:bodyPr>
          <a:lstStyle/>
          <a:p>
            <a:r>
              <a:rPr lang="ar-IQ" b="1" dirty="0" smtClean="0">
                <a:solidFill>
                  <a:srgbClr val="FF0000"/>
                </a:solidFill>
              </a:rPr>
              <a:t>السمات الرئيسية لإدارة شؤون القضاء</a:t>
            </a:r>
            <a:endParaRPr lang="ar-IQ" b="1" dirty="0">
              <a:solidFill>
                <a:srgbClr val="FF0000"/>
              </a:solidFill>
            </a:endParaRPr>
          </a:p>
        </p:txBody>
      </p:sp>
      <p:sp>
        <p:nvSpPr>
          <p:cNvPr id="3" name="عنصر نائب للمحتوى 2"/>
          <p:cNvSpPr>
            <a:spLocks noGrp="1"/>
          </p:cNvSpPr>
          <p:nvPr>
            <p:ph idx="1"/>
          </p:nvPr>
        </p:nvSpPr>
        <p:spPr>
          <a:xfrm>
            <a:off x="0" y="908720"/>
            <a:ext cx="9036496" cy="5949280"/>
          </a:xfrm>
        </p:spPr>
        <p:txBody>
          <a:bodyPr>
            <a:normAutofit fontScale="85000" lnSpcReduction="20000"/>
          </a:bodyPr>
          <a:lstStyle/>
          <a:p>
            <a:pPr algn="just"/>
            <a:r>
              <a:rPr lang="ar-IQ" dirty="0"/>
              <a:t>تجمع القواعد 6-1 و6-2 و6-3 بين عدة سمات رئيسية لإدارة شؤون قضاء الأحداث بفعالية وإنصاف وإنسانية. وهذه السمات هي</a:t>
            </a:r>
            <a:r>
              <a:rPr lang="ar-IQ" dirty="0" smtClean="0"/>
              <a:t>:</a:t>
            </a:r>
          </a:p>
          <a:p>
            <a:pPr algn="just"/>
            <a:r>
              <a:rPr lang="ar-IQ" dirty="0" smtClean="0"/>
              <a:t> </a:t>
            </a:r>
            <a:r>
              <a:rPr lang="ar-IQ" b="1" dirty="0">
                <a:solidFill>
                  <a:srgbClr val="FF0000"/>
                </a:solidFill>
              </a:rPr>
              <a:t>ضرورة السماح بممارسة السلطات التقديرية </a:t>
            </a:r>
            <a:r>
              <a:rPr lang="ar-IQ" dirty="0"/>
              <a:t>في جميع المستويات الهامة من الإجراءات، بحيث يتسنى للذين يصدرون القرارات أن يتخذوا التدابير التي يرونها أنسب في كل حالة بعينها</a:t>
            </a:r>
            <a:r>
              <a:rPr lang="ar-IQ" dirty="0" smtClean="0"/>
              <a:t>،</a:t>
            </a:r>
          </a:p>
          <a:p>
            <a:pPr algn="just"/>
            <a:r>
              <a:rPr lang="ar-IQ" dirty="0" smtClean="0"/>
              <a:t> </a:t>
            </a:r>
            <a:r>
              <a:rPr lang="ar-IQ" b="1" dirty="0">
                <a:solidFill>
                  <a:srgbClr val="FF0000"/>
                </a:solidFill>
              </a:rPr>
              <a:t>وضرورة توفير ضوابط </a:t>
            </a:r>
            <a:r>
              <a:rPr lang="ar-IQ" dirty="0"/>
              <a:t>تستهدف المراجعة والموازنة بغية الحد من أي إساءة لاستعمال السلطة التقديرية وصون حقوق المجرمين صغار السن. </a:t>
            </a:r>
            <a:r>
              <a:rPr lang="ar-IQ" b="1" dirty="0"/>
              <a:t>والإحساس بالمسؤولية واحترام المهنة </a:t>
            </a:r>
            <a:r>
              <a:rPr lang="ar-IQ" dirty="0"/>
              <a:t>هما أفضل أداتين للحد من اتساع السلطة التقديرية. ولذلك، يشدد هنا على ضرورة توفر </a:t>
            </a:r>
            <a:r>
              <a:rPr lang="ar-IQ" dirty="0" smtClean="0"/>
              <a:t>المؤهلات </a:t>
            </a:r>
            <a:r>
              <a:rPr lang="ar-IQ" dirty="0"/>
              <a:t>المهنية والتدريب المتخصص كوسيلة قيمة لضمان التزام جانب الحكمة لدى ممارسة السلطات التقديرية في المسائل المتعلقة بالمجرمين الأحداث (أنظر أيضاً القاعدتين 1-6 و 2-2 ) وتشدد القاعدة في هذا الصدد على صياغة مبادئ توجيهية محددة بشأن ممارسة السلطة التقديرية وتوفير نظام لإعادة النظر والاستئناف وما شابه ذلك للسماح بتمحيص القرارات ومحاسبة المسؤولين عنها. ولم تحدد هنا هذه الآليات المذكورة نظراً لعدم سهولة إدراجها في القواعد النموذجية الدنيا الدولية, التي لا يمكن أن تشمل جميع الاختلافات في النظم القضائية.</a:t>
            </a:r>
          </a:p>
        </p:txBody>
      </p:sp>
    </p:spTree>
    <p:extLst>
      <p:ext uri="{BB962C8B-B14F-4D97-AF65-F5344CB8AC3E}">
        <p14:creationId xmlns:p14="http://schemas.microsoft.com/office/powerpoint/2010/main" val="12821272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229600" cy="980728"/>
          </a:xfrm>
        </p:spPr>
        <p:txBody>
          <a:bodyPr>
            <a:normAutofit/>
          </a:bodyPr>
          <a:lstStyle/>
          <a:p>
            <a:r>
              <a:rPr lang="ar-IQ" b="1" dirty="0">
                <a:solidFill>
                  <a:srgbClr val="FF0000"/>
                </a:solidFill>
              </a:rPr>
              <a:t>التحقيق والمقاضاة</a:t>
            </a:r>
          </a:p>
        </p:txBody>
      </p:sp>
      <p:sp>
        <p:nvSpPr>
          <p:cNvPr id="3" name="عنصر نائب للمحتوى 2"/>
          <p:cNvSpPr>
            <a:spLocks noGrp="1"/>
          </p:cNvSpPr>
          <p:nvPr>
            <p:ph idx="1"/>
          </p:nvPr>
        </p:nvSpPr>
        <p:spPr>
          <a:xfrm>
            <a:off x="0" y="836712"/>
            <a:ext cx="9144000" cy="6021288"/>
          </a:xfrm>
        </p:spPr>
        <p:txBody>
          <a:bodyPr/>
          <a:lstStyle/>
          <a:p>
            <a:pPr algn="just"/>
            <a:r>
              <a:rPr lang="ar-IQ" dirty="0"/>
              <a:t>10-1 على اثر القاء القبض على حدث يخطر بذلك والداه او الوصي عليه على الفور فاذا كان هذا الاخطار الفوري غير ممكن وجب الوالدين او الوصي في غضون اكثر فترة زمنية ممكنة بعد القاء القبض عليه.</a:t>
            </a:r>
          </a:p>
          <a:p>
            <a:pPr algn="just"/>
            <a:r>
              <a:rPr lang="ar-IQ" dirty="0"/>
              <a:t>10-2 ينظر قاض او غيره من المسؤولين الرسميين </a:t>
            </a:r>
            <a:r>
              <a:rPr lang="ar-IQ" dirty="0" smtClean="0"/>
              <a:t>المتخصصين </a:t>
            </a:r>
            <a:r>
              <a:rPr lang="ar-IQ" dirty="0"/>
              <a:t>أو الهيئات </a:t>
            </a:r>
            <a:r>
              <a:rPr lang="ar-IQ" dirty="0" smtClean="0"/>
              <a:t>المتخصصة </a:t>
            </a:r>
            <a:r>
              <a:rPr lang="ar-IQ" dirty="0"/>
              <a:t>دون تأخير في أمر الافراج.</a:t>
            </a:r>
          </a:p>
          <a:p>
            <a:pPr algn="just"/>
            <a:r>
              <a:rPr lang="ar-IQ" dirty="0"/>
              <a:t>10-3 تجري الاتصالات بين الجهات المنوط بها انفاذ القوانين والمجرم الحدث على نحو يكفل احترام المركز القانوني للحدث وييسر </a:t>
            </a:r>
            <a:r>
              <a:rPr lang="ar-IQ" dirty="0" smtClean="0"/>
              <a:t>رفاه</a:t>
            </a:r>
            <a:r>
              <a:rPr lang="ar-SA" dirty="0" smtClean="0"/>
              <a:t>ه</a:t>
            </a:r>
            <a:r>
              <a:rPr lang="ar-IQ" dirty="0" smtClean="0"/>
              <a:t> </a:t>
            </a:r>
            <a:r>
              <a:rPr lang="ar-IQ" dirty="0"/>
              <a:t>ويتفادى </a:t>
            </a:r>
            <a:r>
              <a:rPr lang="ar-IQ" dirty="0" smtClean="0"/>
              <a:t>ايذا</a:t>
            </a:r>
            <a:r>
              <a:rPr lang="ar-SA" dirty="0" smtClean="0"/>
              <a:t>ئه</a:t>
            </a:r>
            <a:r>
              <a:rPr lang="ar-IQ" dirty="0" smtClean="0"/>
              <a:t> </a:t>
            </a:r>
            <a:r>
              <a:rPr lang="ar-IQ" dirty="0"/>
              <a:t>مع ايلاء الاعتبار الواجب لملابسات القضية.</a:t>
            </a:r>
          </a:p>
          <a:p>
            <a:endParaRPr lang="ar-IQ" dirty="0"/>
          </a:p>
        </p:txBody>
      </p:sp>
    </p:spTree>
    <p:extLst>
      <p:ext uri="{BB962C8B-B14F-4D97-AF65-F5344CB8AC3E}">
        <p14:creationId xmlns:p14="http://schemas.microsoft.com/office/powerpoint/2010/main" val="34540976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229600" cy="692696"/>
          </a:xfrm>
        </p:spPr>
        <p:txBody>
          <a:bodyPr>
            <a:normAutofit fontScale="90000"/>
          </a:bodyPr>
          <a:lstStyle/>
          <a:p>
            <a:r>
              <a:rPr lang="ar-IQ" b="1" dirty="0" smtClean="0">
                <a:solidFill>
                  <a:srgbClr val="FF0000"/>
                </a:solidFill>
              </a:rPr>
              <a:t>التعليق</a:t>
            </a:r>
            <a:endParaRPr lang="ar-IQ" b="1" dirty="0">
              <a:solidFill>
                <a:srgbClr val="FF0000"/>
              </a:solidFill>
            </a:endParaRPr>
          </a:p>
        </p:txBody>
      </p:sp>
      <p:sp>
        <p:nvSpPr>
          <p:cNvPr id="3" name="عنصر نائب للمحتوى 2"/>
          <p:cNvSpPr>
            <a:spLocks noGrp="1"/>
          </p:cNvSpPr>
          <p:nvPr>
            <p:ph idx="1"/>
          </p:nvPr>
        </p:nvSpPr>
        <p:spPr>
          <a:xfrm>
            <a:off x="0" y="908720"/>
            <a:ext cx="9144000" cy="5949280"/>
          </a:xfrm>
        </p:spPr>
        <p:txBody>
          <a:bodyPr>
            <a:normAutofit fontScale="77500" lnSpcReduction="20000"/>
          </a:bodyPr>
          <a:lstStyle/>
          <a:p>
            <a:pPr algn="just"/>
            <a:r>
              <a:rPr lang="ar-IQ" dirty="0"/>
              <a:t>القاعدة 10-1 مشمولة من حيث المبدأ في القاعدة 93 من القواعد النموذجية الدنيا لمعاملة السجناء.</a:t>
            </a:r>
          </a:p>
          <a:p>
            <a:pPr algn="just"/>
            <a:r>
              <a:rPr lang="ar-IQ" dirty="0"/>
              <a:t>ويجب ان ينظر قاض او غيره من المسؤولين الرسميين </a:t>
            </a:r>
            <a:r>
              <a:rPr lang="ar-IQ" dirty="0" smtClean="0"/>
              <a:t>المتخصصين </a:t>
            </a:r>
            <a:r>
              <a:rPr lang="ar-IQ" dirty="0"/>
              <a:t>دون تأخير في أمر الافراج (القاعدة 10-2). ويقصد بتعبير المسؤول الرسمي </a:t>
            </a:r>
            <a:r>
              <a:rPr lang="ar-IQ" dirty="0" smtClean="0"/>
              <a:t>المتخصص </a:t>
            </a:r>
            <a:r>
              <a:rPr lang="ar-IQ" dirty="0"/>
              <a:t>أي شخص او </a:t>
            </a:r>
            <a:r>
              <a:rPr lang="ar-IQ" dirty="0" smtClean="0"/>
              <a:t>مؤسسة </a:t>
            </a:r>
            <a:r>
              <a:rPr lang="ar-IQ" dirty="0"/>
              <a:t>بأوسع معاني الكلمة, بما في ذلك المجالس المحلية أو سلطات الشرطة التي تملك سلطة الافراج عن المعتقلين. (انظر ايضاً العهد الدولي الخاص بالحقوق المدني والسياسية الفقرة 3 من المادة </a:t>
            </a:r>
            <a:r>
              <a:rPr lang="ar-IQ" dirty="0" smtClean="0"/>
              <a:t>9).</a:t>
            </a:r>
            <a:endParaRPr lang="ar-IQ" dirty="0"/>
          </a:p>
          <a:p>
            <a:pPr algn="just"/>
            <a:r>
              <a:rPr lang="ar-IQ" dirty="0"/>
              <a:t>وتناول القاعدة 10- 3 بعض </a:t>
            </a:r>
            <a:r>
              <a:rPr lang="ar-IQ" dirty="0" smtClean="0"/>
              <a:t>الجوانب </a:t>
            </a:r>
            <a:r>
              <a:rPr lang="ar-IQ" dirty="0"/>
              <a:t>الاساسية من الاجراءات والتصرفات التي يمارسها رجال الشرطة وغيرهم من المسؤولين عن انقاذ القوانين في قضايا جرائم الأحداث. ومن المسلم به أن </a:t>
            </a:r>
            <a:r>
              <a:rPr lang="ar-IQ" b="1" dirty="0">
                <a:solidFill>
                  <a:srgbClr val="FF0000"/>
                </a:solidFill>
              </a:rPr>
              <a:t>عبارة "يتفادى ايذاء" صيغة مرنة </a:t>
            </a:r>
            <a:r>
              <a:rPr lang="ar-IQ" dirty="0"/>
              <a:t>تشمل اوجها عديدة من ردود الفعل الممكنة (مثل استعمال التعابير الفظة أو العنف البدني أو التعريض لمخاطر </a:t>
            </a:r>
            <a:r>
              <a:rPr lang="ar-IQ" dirty="0" smtClean="0"/>
              <a:t>البتة</a:t>
            </a:r>
            <a:r>
              <a:rPr lang="ar-IQ" dirty="0"/>
              <a:t>). بل ان مجرد التعرض ــ للوقوف أمام قضاء الأحداث يمكن أن يكون في حد ذاته "مؤذياً" للحدث ولذا ينبغي أن تفسر عبارة "يتفادى ايذاء" بانها تعني اجمالاً في المقام الاول</a:t>
            </a:r>
            <a:r>
              <a:rPr lang="ar-IQ" b="1" dirty="0">
                <a:solidFill>
                  <a:srgbClr val="FF0000"/>
                </a:solidFill>
              </a:rPr>
              <a:t>، الحاق ادنى درجة </a:t>
            </a:r>
            <a:r>
              <a:rPr lang="ar-IQ" b="1" dirty="0" smtClean="0">
                <a:solidFill>
                  <a:srgbClr val="FF0000"/>
                </a:solidFill>
              </a:rPr>
              <a:t>ممكنة </a:t>
            </a:r>
            <a:r>
              <a:rPr lang="ar-IQ" b="1" dirty="0">
                <a:solidFill>
                  <a:srgbClr val="FF0000"/>
                </a:solidFill>
              </a:rPr>
              <a:t>من الايذاء بالحدث, </a:t>
            </a:r>
            <a:r>
              <a:rPr lang="ar-IQ" dirty="0"/>
              <a:t>فضلاً عن أي أذى اضافي أولا مبرر له. وهذا أمر ذو أهمية شديدة في الاتصال الاولي بالهيئات المنوط بها </a:t>
            </a:r>
            <a:r>
              <a:rPr lang="ar-IQ" dirty="0" smtClean="0"/>
              <a:t>ا</a:t>
            </a:r>
            <a:r>
              <a:rPr lang="ar-SA" dirty="0" smtClean="0"/>
              <a:t>نف</a:t>
            </a:r>
            <a:r>
              <a:rPr lang="ar-IQ" dirty="0" smtClean="0"/>
              <a:t>اذ </a:t>
            </a:r>
            <a:r>
              <a:rPr lang="ar-IQ" dirty="0"/>
              <a:t>القوانين, التي يمكن أن يكون لها تأثير عميق على مسلك الحدث ازاء الدولة والمجتمع. وعلاوة على ذلك, فان نجاح أي شكل من أشكال التدخل اللاحق يتوقف بقدر كبير على هذه الاتصالات الأولية, </a:t>
            </a:r>
            <a:r>
              <a:rPr lang="ar-IQ" b="1" dirty="0">
                <a:solidFill>
                  <a:srgbClr val="FF0000"/>
                </a:solidFill>
              </a:rPr>
              <a:t>فالرأفة والحزم الحليم هامان في هذه الحالات.</a:t>
            </a:r>
          </a:p>
          <a:p>
            <a:endParaRPr lang="ar-IQ" dirty="0"/>
          </a:p>
        </p:txBody>
      </p:sp>
    </p:spTree>
    <p:extLst>
      <p:ext uri="{BB962C8B-B14F-4D97-AF65-F5344CB8AC3E}">
        <p14:creationId xmlns:p14="http://schemas.microsoft.com/office/powerpoint/2010/main" val="16951497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p:txBody>
          <a:bodyPr/>
          <a:lstStyle/>
          <a:p>
            <a:pPr eaLnBrk="1" hangingPunct="1">
              <a:buFontTx/>
              <a:buNone/>
            </a:pPr>
            <a:r>
              <a:rPr lang="ar-SA" smtClean="0">
                <a:solidFill>
                  <a:srgbClr val="FF3300"/>
                </a:solidFill>
              </a:rPr>
              <a:t>" وَلْيَخْشَ ٱلَّذِينَ لَوْ تَرَكُواْ مِنْ خَلْفِهِمْ ذُرِّيَّةً ضِعَافاً خَافُواْ عَلَيْهِمْ فَلْيَتَّقُواّ ٱللَّهَ وَلْيَقُولُواْ قَوْلاً سَدِيداً " </a:t>
            </a:r>
          </a:p>
          <a:p>
            <a:pPr algn="l" eaLnBrk="1" hangingPunct="1">
              <a:buFontTx/>
              <a:buNone/>
            </a:pPr>
            <a:r>
              <a:rPr lang="ar-SA" smtClean="0">
                <a:solidFill>
                  <a:srgbClr val="FF3300"/>
                </a:solidFill>
              </a:rPr>
              <a:t>                                                                     </a:t>
            </a:r>
            <a:r>
              <a:rPr lang="ar-SA" sz="2000" smtClean="0">
                <a:solidFill>
                  <a:srgbClr val="FF3300"/>
                </a:solidFill>
              </a:rPr>
              <a:t>صدق الله العظيم</a:t>
            </a:r>
          </a:p>
          <a:p>
            <a:pPr algn="l" eaLnBrk="1" hangingPunct="1">
              <a:buFontTx/>
              <a:buNone/>
            </a:pPr>
            <a:r>
              <a:rPr lang="ar-SA" sz="2000" smtClean="0">
                <a:solidFill>
                  <a:srgbClr val="FF3300"/>
                </a:solidFill>
              </a:rPr>
              <a:t>                                                                 النساء، ألآية (9)</a:t>
            </a:r>
            <a:endParaRPr lang="en-US" sz="2000" smtClean="0">
              <a:solidFill>
                <a:srgbClr val="FF3300"/>
              </a:solidFill>
            </a:endParaRPr>
          </a:p>
        </p:txBody>
      </p:sp>
    </p:spTree>
    <p:extLst>
      <p:ext uri="{BB962C8B-B14F-4D97-AF65-F5344CB8AC3E}">
        <p14:creationId xmlns:p14="http://schemas.microsoft.com/office/powerpoint/2010/main" val="41066230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229600" cy="1196752"/>
          </a:xfrm>
        </p:spPr>
        <p:txBody>
          <a:bodyPr>
            <a:normAutofit fontScale="90000"/>
          </a:bodyPr>
          <a:lstStyle/>
          <a:p>
            <a:r>
              <a:rPr lang="ar-IQ" b="1" dirty="0">
                <a:solidFill>
                  <a:srgbClr val="FF0000"/>
                </a:solidFill>
              </a:rPr>
              <a:t>تطبيق القواعد النموذجية الدنيا لمعاملة السجناء التي اعتمدتها الأمم المتحدة</a:t>
            </a:r>
          </a:p>
        </p:txBody>
      </p:sp>
      <p:sp>
        <p:nvSpPr>
          <p:cNvPr id="3" name="عنصر نائب للمحتوى 2"/>
          <p:cNvSpPr>
            <a:spLocks noGrp="1"/>
          </p:cNvSpPr>
          <p:nvPr>
            <p:ph idx="1"/>
          </p:nvPr>
        </p:nvSpPr>
        <p:spPr>
          <a:xfrm>
            <a:off x="0" y="1196752"/>
            <a:ext cx="9144000" cy="5661248"/>
          </a:xfrm>
        </p:spPr>
        <p:txBody>
          <a:bodyPr/>
          <a:lstStyle/>
          <a:p>
            <a:pPr algn="just"/>
            <a:r>
              <a:rPr lang="ar-IQ" dirty="0"/>
              <a:t>27-1 تكون القواعد النموذجية الدنيا لمعاملة السجناء والتوصيات المتصلة بها </a:t>
            </a:r>
            <a:r>
              <a:rPr lang="ar-IQ" dirty="0" smtClean="0"/>
              <a:t>واجب</a:t>
            </a:r>
            <a:r>
              <a:rPr lang="ar-SA" dirty="0" smtClean="0"/>
              <a:t>ة</a:t>
            </a:r>
            <a:r>
              <a:rPr lang="ar-IQ" dirty="0" smtClean="0"/>
              <a:t> </a:t>
            </a:r>
            <a:r>
              <a:rPr lang="ar-IQ" dirty="0"/>
              <a:t>التطبيق الى المدى الذي تكون فيه ذات صلة بمعاملة المجرمين الأحداث الموضوعين في مؤسسات اصلاحية, ويشمل ذلك المحتجزين رهن الفصل في أمرهم .</a:t>
            </a:r>
          </a:p>
          <a:p>
            <a:pPr algn="just"/>
            <a:r>
              <a:rPr lang="ar-IQ" dirty="0"/>
              <a:t>27-2 تبذل الجهود لتنفيذ المبادئ المناسبة الواردة في القواعد النموذجية الدنيا لمعاملة السجناء الى أقصى حد يمكن عنده تلبية مختلف احتياجات الأحداث تبعاً لعمر كل منهم وجنسه وشخصيته.</a:t>
            </a:r>
          </a:p>
          <a:p>
            <a:endParaRPr lang="ar-IQ" dirty="0"/>
          </a:p>
        </p:txBody>
      </p:sp>
    </p:spTree>
    <p:extLst>
      <p:ext uri="{BB962C8B-B14F-4D97-AF65-F5344CB8AC3E}">
        <p14:creationId xmlns:p14="http://schemas.microsoft.com/office/powerpoint/2010/main" val="35176238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229600" cy="764704"/>
          </a:xfrm>
        </p:spPr>
        <p:txBody>
          <a:bodyPr>
            <a:normAutofit/>
          </a:bodyPr>
          <a:lstStyle/>
          <a:p>
            <a:r>
              <a:rPr lang="ar-IQ" b="1" dirty="0" smtClean="0">
                <a:solidFill>
                  <a:srgbClr val="FF0000"/>
                </a:solidFill>
              </a:rPr>
              <a:t>شرح قواعد الامم المتحدة</a:t>
            </a:r>
            <a:endParaRPr lang="ar-IQ" b="1" dirty="0">
              <a:solidFill>
                <a:srgbClr val="FF0000"/>
              </a:solidFill>
            </a:endParaRPr>
          </a:p>
        </p:txBody>
      </p:sp>
      <p:sp>
        <p:nvSpPr>
          <p:cNvPr id="3" name="عنصر نائب للمحتوى 2"/>
          <p:cNvSpPr>
            <a:spLocks noGrp="1"/>
          </p:cNvSpPr>
          <p:nvPr>
            <p:ph idx="1"/>
          </p:nvPr>
        </p:nvSpPr>
        <p:spPr>
          <a:xfrm>
            <a:off x="0" y="692696"/>
            <a:ext cx="9144000" cy="6165304"/>
          </a:xfrm>
        </p:spPr>
        <p:txBody>
          <a:bodyPr>
            <a:normAutofit fontScale="62500" lnSpcReduction="20000"/>
          </a:bodyPr>
          <a:lstStyle/>
          <a:p>
            <a:pPr marL="0" indent="0" algn="just">
              <a:buNone/>
            </a:pPr>
            <a:r>
              <a:rPr lang="ar-IQ" sz="4000" dirty="0"/>
              <a:t>كانت القواعد النموذجية الدنيا لمعاملة السجناء من بين الصكوك الأولى من نوعها والتي أعلنتها الأمم المتحدة, ومن المتفق عليه عامة أن آثارها عمت العالم أجمع. ورغم أن تنفيذ هذه القواعد لا يزال في بعض </a:t>
            </a:r>
            <a:r>
              <a:rPr lang="ar-IQ" sz="4000" dirty="0" smtClean="0"/>
              <a:t>ا</a:t>
            </a:r>
            <a:r>
              <a:rPr lang="ar-SA" sz="4000" dirty="0" smtClean="0"/>
              <a:t>لدول</a:t>
            </a:r>
            <a:r>
              <a:rPr lang="ar-IQ" sz="4000" dirty="0" smtClean="0"/>
              <a:t> </a:t>
            </a:r>
            <a:r>
              <a:rPr lang="ar-IQ" sz="4000" dirty="0"/>
              <a:t>أمنية أكثر منه حقيقة واقعة, فلا يزال للقواعد النموذجية الدنيا تأثير </a:t>
            </a:r>
            <a:r>
              <a:rPr lang="ar-SA" sz="4000" dirty="0" smtClean="0"/>
              <a:t>مهم </a:t>
            </a:r>
            <a:r>
              <a:rPr lang="ar-IQ" sz="4000" dirty="0" smtClean="0"/>
              <a:t>على </a:t>
            </a:r>
            <a:r>
              <a:rPr lang="ar-IQ" sz="4000" dirty="0"/>
              <a:t>ادارة الاصلاحيات بصورة انسانية ومنصفة.</a:t>
            </a:r>
          </a:p>
          <a:p>
            <a:pPr marL="0" indent="0" algn="just">
              <a:buNone/>
            </a:pPr>
            <a:r>
              <a:rPr lang="ar-IQ" sz="4000" dirty="0"/>
              <a:t>وبعض الجوانب الأساسية لحماية المجرمين الأحداث المودعين في مؤسسات اصلاحية قد تضمنتها القواعد النموذجية الدنيا لمعاملة السجناء </a:t>
            </a:r>
            <a:r>
              <a:rPr lang="ar-IQ" sz="4000" dirty="0" smtClean="0"/>
              <a:t>(كالإيواء, </a:t>
            </a:r>
            <a:r>
              <a:rPr lang="ar-IQ" sz="4000" dirty="0"/>
              <a:t>وطبيعة البناء والفراش والملبس والشكاوي والطلبات </a:t>
            </a:r>
            <a:r>
              <a:rPr lang="ar-IQ" sz="4000" dirty="0" smtClean="0"/>
              <a:t>والاتصال </a:t>
            </a:r>
            <a:r>
              <a:rPr lang="ar-IQ" sz="4000" dirty="0"/>
              <a:t>بالعالم الخارجي والطعام والرعاية الطبية واقامة الشعائر الدينية والفصل بين السجناء مختلفي الأعمار وتوفير الموظفين والعمل, وما الى ذلك) كما تضمنت أحكاماً تتعلق بالعقاب والانضباط, وكبح جناح المجرمين الخطرين, ولن يكون من المناسب تعديل هذه القواعد النموذجية الدنيا لجعلها تتفق مع الخصائص المميزة للمؤسسات الاصلاحية للمجرمين الأحداث داخل نطاق القواعد النموذجية الدنيا </a:t>
            </a:r>
            <a:r>
              <a:rPr lang="ar-IQ" sz="4000" dirty="0" smtClean="0"/>
              <a:t>لإدارة </a:t>
            </a:r>
            <a:r>
              <a:rPr lang="ar-IQ" sz="4000" dirty="0"/>
              <a:t>شؤون قضاء الأحداث.</a:t>
            </a:r>
          </a:p>
          <a:p>
            <a:pPr marL="0" indent="0" algn="just">
              <a:buNone/>
            </a:pPr>
            <a:r>
              <a:rPr lang="ar-IQ" sz="4000" dirty="0"/>
              <a:t>والقاعدة 27 تركز على المتطلبات الضرورية للأحداث المودعين في المؤسسات (القاعدة 27-1) كما تركز على الحاجات المتنوعة التي يتفردون بها بحكم أعمارهم وجنسيتهم وشخصيتهم (القاعدة 27-2). وهكذا تترابط أهداف القاعدة ومضمونها بالأحكام ذات الصلة للقواعد النموذجية الدنيا لمعاملة السجناء.</a:t>
            </a:r>
          </a:p>
          <a:p>
            <a:endParaRPr lang="ar-IQ" dirty="0"/>
          </a:p>
        </p:txBody>
      </p:sp>
    </p:spTree>
    <p:extLst>
      <p:ext uri="{BB962C8B-B14F-4D97-AF65-F5344CB8AC3E}">
        <p14:creationId xmlns:p14="http://schemas.microsoft.com/office/powerpoint/2010/main" val="34333663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229600" cy="980728"/>
          </a:xfrm>
        </p:spPr>
        <p:txBody>
          <a:bodyPr>
            <a:normAutofit/>
          </a:bodyPr>
          <a:lstStyle/>
          <a:p>
            <a:r>
              <a:rPr lang="ar-IQ" b="1" dirty="0">
                <a:solidFill>
                  <a:srgbClr val="FF0000"/>
                </a:solidFill>
              </a:rPr>
              <a:t>الترتيبات شبه المؤسسية</a:t>
            </a:r>
          </a:p>
        </p:txBody>
      </p:sp>
      <p:sp>
        <p:nvSpPr>
          <p:cNvPr id="3" name="عنصر نائب للمحتوى 2"/>
          <p:cNvSpPr>
            <a:spLocks noGrp="1"/>
          </p:cNvSpPr>
          <p:nvPr>
            <p:ph idx="1"/>
          </p:nvPr>
        </p:nvSpPr>
        <p:spPr>
          <a:xfrm>
            <a:off x="107504" y="836712"/>
            <a:ext cx="9036496" cy="5760640"/>
          </a:xfrm>
        </p:spPr>
        <p:txBody>
          <a:bodyPr>
            <a:normAutofit lnSpcReduction="10000"/>
          </a:bodyPr>
          <a:lstStyle/>
          <a:p>
            <a:pPr marL="0" indent="0" algn="just">
              <a:buNone/>
            </a:pPr>
            <a:r>
              <a:rPr lang="ar-IQ" dirty="0" smtClean="0"/>
              <a:t>تبذل </a:t>
            </a:r>
            <a:r>
              <a:rPr lang="ar-IQ" dirty="0"/>
              <a:t>الجهود لتوفير ترتيبات شبه مؤسسية مثل الدور ذات الحرية الجزئية والدور التعليمية و مراكز التدريب النهاري وغيرها من الترتيبات المناسبة التي يمكن أن تساعد الأحداث على العودة الى الاندماج بشكل سليم في </a:t>
            </a:r>
            <a:r>
              <a:rPr lang="ar-IQ" dirty="0" smtClean="0"/>
              <a:t>المجتمع</a:t>
            </a:r>
            <a:r>
              <a:rPr lang="ar-SA" dirty="0" smtClean="0"/>
              <a:t>.</a:t>
            </a:r>
            <a:r>
              <a:rPr lang="ar-IQ" dirty="0" smtClean="0"/>
              <a:t> </a:t>
            </a:r>
            <a:endParaRPr lang="ar-IQ" dirty="0"/>
          </a:p>
          <a:p>
            <a:pPr algn="just"/>
            <a:r>
              <a:rPr lang="ar-IQ" dirty="0"/>
              <a:t>لا ينبغي الفض من أهمية الرعاية اللاحقة </a:t>
            </a:r>
            <a:r>
              <a:rPr lang="ar-IQ" dirty="0" smtClean="0"/>
              <a:t>ل</a:t>
            </a:r>
            <a:r>
              <a:rPr lang="ar-SA" dirty="0" smtClean="0"/>
              <a:t>مدة</a:t>
            </a:r>
            <a:r>
              <a:rPr lang="ar-IQ" dirty="0" smtClean="0"/>
              <a:t> </a:t>
            </a:r>
            <a:r>
              <a:rPr lang="ar-IQ" dirty="0"/>
              <a:t>الاحتجاز في مؤسسة اصلاحية ولذلك تشدد هذه القاعدة على ضرورة انشاء شبكة من الترتيبات شبه المؤسسية.</a:t>
            </a:r>
          </a:p>
          <a:p>
            <a:pPr algn="just"/>
            <a:r>
              <a:rPr lang="ar-IQ" dirty="0"/>
              <a:t>وكذلك تشدد هذه القاعدة على الحاجة الى مجموعة متنوعة من المرافق والخدمات التي تستهدف تلبية الاحتياجات المختلفة للمجرمين صغار السن الذين يعودون الى المجتمع, والى توفير التوجيه و الدعم الهيكلي, باعتبار ذلك خطوة هامة نحو نجاح العودة الى </a:t>
            </a:r>
            <a:r>
              <a:rPr lang="ar-IQ" dirty="0" smtClean="0"/>
              <a:t>الاندماج </a:t>
            </a:r>
            <a:r>
              <a:rPr lang="ar-IQ" dirty="0"/>
              <a:t>في المجتمع.</a:t>
            </a:r>
          </a:p>
          <a:p>
            <a:endParaRPr lang="ar-IQ" dirty="0"/>
          </a:p>
        </p:txBody>
      </p:sp>
    </p:spTree>
    <p:extLst>
      <p:ext uri="{BB962C8B-B14F-4D97-AF65-F5344CB8AC3E}">
        <p14:creationId xmlns:p14="http://schemas.microsoft.com/office/powerpoint/2010/main" val="2522652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8"/>
          <p:cNvSpPr>
            <a:spLocks noGrp="1" noChangeArrowheads="1"/>
          </p:cNvSpPr>
          <p:nvPr>
            <p:ph type="body" idx="1"/>
          </p:nvPr>
        </p:nvSpPr>
        <p:spPr>
          <a:xfrm>
            <a:off x="0" y="228600"/>
            <a:ext cx="9144000" cy="6400800"/>
          </a:xfrm>
        </p:spPr>
        <p:txBody>
          <a:bodyPr>
            <a:normAutofit fontScale="77500" lnSpcReduction="20000"/>
          </a:bodyPr>
          <a:lstStyle/>
          <a:p>
            <a:pPr marL="381000" indent="-381000" algn="ctr" eaLnBrk="1" hangingPunct="1">
              <a:lnSpc>
                <a:spcPct val="80000"/>
              </a:lnSpc>
              <a:buFontTx/>
              <a:buNone/>
            </a:pPr>
            <a:r>
              <a:rPr lang="ar-QA" sz="5200" b="1" u="sng" dirty="0" smtClean="0">
                <a:solidFill>
                  <a:srgbClr val="FF3300"/>
                </a:solidFill>
                <a:cs typeface="AdvertisingBold" pitchFamily="2" charset="-78"/>
              </a:rPr>
              <a:t>مضمون الاتفاقية ومبادئها الرئيسية</a:t>
            </a:r>
          </a:p>
          <a:p>
            <a:pPr marL="381000" indent="-381000" algn="ctr" eaLnBrk="1" hangingPunct="1">
              <a:lnSpc>
                <a:spcPct val="80000"/>
              </a:lnSpc>
              <a:buFontTx/>
              <a:buNone/>
            </a:pPr>
            <a:endParaRPr lang="ar-QA" sz="2400" b="1" u="sng" dirty="0" smtClean="0">
              <a:solidFill>
                <a:srgbClr val="FF3300"/>
              </a:solidFill>
              <a:cs typeface="AdvertisingBold" pitchFamily="2" charset="-78"/>
            </a:endParaRPr>
          </a:p>
          <a:p>
            <a:pPr marL="381000" indent="-381000" algn="ctr" eaLnBrk="1" hangingPunct="1">
              <a:lnSpc>
                <a:spcPct val="80000"/>
              </a:lnSpc>
              <a:buFontTx/>
              <a:buNone/>
            </a:pPr>
            <a:endParaRPr lang="ar-QA" sz="4000" b="1" u="sng" dirty="0" smtClean="0">
              <a:solidFill>
                <a:srgbClr val="FF3300"/>
              </a:solidFill>
              <a:cs typeface="AdvertisingBold" pitchFamily="2" charset="-78"/>
            </a:endParaRPr>
          </a:p>
          <a:p>
            <a:pPr marL="381000" indent="-381000" eaLnBrk="1" hangingPunct="1">
              <a:lnSpc>
                <a:spcPct val="80000"/>
              </a:lnSpc>
              <a:buFontTx/>
              <a:buNone/>
            </a:pPr>
            <a:r>
              <a:rPr lang="ar-QA" sz="4000" dirty="0" smtClean="0">
                <a:solidFill>
                  <a:srgbClr val="FF3300"/>
                </a:solidFill>
                <a:cs typeface="AdvertisingBold" pitchFamily="2" charset="-78"/>
              </a:rPr>
              <a:t>- تتكون من ديباجة و54 مادة.</a:t>
            </a:r>
          </a:p>
          <a:p>
            <a:pPr marL="381000" indent="-381000" eaLnBrk="1" hangingPunct="1">
              <a:lnSpc>
                <a:spcPct val="80000"/>
              </a:lnSpc>
              <a:buFontTx/>
              <a:buNone/>
            </a:pPr>
            <a:r>
              <a:rPr lang="ar-QA" sz="4000" dirty="0" smtClean="0">
                <a:solidFill>
                  <a:srgbClr val="FF3300"/>
                </a:solidFill>
                <a:cs typeface="AdvertisingBold" pitchFamily="2" charset="-78"/>
              </a:rPr>
              <a:t>- هي اتفاقية شاملة.</a:t>
            </a:r>
          </a:p>
          <a:p>
            <a:pPr marL="381000" indent="-381000" eaLnBrk="1" hangingPunct="1">
              <a:lnSpc>
                <a:spcPct val="80000"/>
              </a:lnSpc>
              <a:buFontTx/>
              <a:buNone/>
            </a:pPr>
            <a:endParaRPr lang="ar-QA" sz="4000" dirty="0" smtClean="0">
              <a:solidFill>
                <a:srgbClr val="FF3300"/>
              </a:solidFill>
              <a:cs typeface="AdvertisingBold" pitchFamily="2" charset="-78"/>
            </a:endParaRPr>
          </a:p>
          <a:p>
            <a:pPr marL="381000" indent="-381000" eaLnBrk="1" hangingPunct="1">
              <a:lnSpc>
                <a:spcPct val="80000"/>
              </a:lnSpc>
              <a:buFontTx/>
              <a:buNone/>
            </a:pPr>
            <a:r>
              <a:rPr lang="ar-QA" sz="4000" dirty="0" smtClean="0">
                <a:solidFill>
                  <a:srgbClr val="FF3300"/>
                </a:solidFill>
                <a:cs typeface="AdvertisingBold" pitchFamily="2" charset="-78"/>
              </a:rPr>
              <a:t>- تنقسم الي ثلاثة أقسام.</a:t>
            </a:r>
          </a:p>
          <a:p>
            <a:pPr marL="381000" indent="-381000" eaLnBrk="1" hangingPunct="1">
              <a:lnSpc>
                <a:spcPct val="80000"/>
              </a:lnSpc>
              <a:buFontTx/>
              <a:buAutoNum type="arabicPeriod"/>
            </a:pPr>
            <a:r>
              <a:rPr lang="ar-QA" sz="4000" dirty="0" smtClean="0">
                <a:solidFill>
                  <a:srgbClr val="FF3300"/>
                </a:solidFill>
                <a:cs typeface="AdvertisingBold" pitchFamily="2" charset="-78"/>
              </a:rPr>
              <a:t>يتناول مجموعة الحقوق المقررة للأطفال والالتزامات المترتبة على الدول الأطراف 1 – 41.</a:t>
            </a:r>
          </a:p>
          <a:p>
            <a:pPr marL="381000" indent="-381000" eaLnBrk="1" hangingPunct="1">
              <a:lnSpc>
                <a:spcPct val="80000"/>
              </a:lnSpc>
              <a:buFontTx/>
              <a:buAutoNum type="arabicPeriod"/>
            </a:pPr>
            <a:r>
              <a:rPr lang="ar-QA" sz="4000" dirty="0" smtClean="0">
                <a:solidFill>
                  <a:srgbClr val="FF3300"/>
                </a:solidFill>
                <a:cs typeface="AdvertisingBold" pitchFamily="2" charset="-78"/>
              </a:rPr>
              <a:t>يتعلق بإنشاء آلية دولية من أجل مراقبة تنفيذ الالتزامات الواردة بالاتفاقية 42 – 45 .</a:t>
            </a:r>
          </a:p>
          <a:p>
            <a:pPr marL="381000" indent="-381000" eaLnBrk="1" hangingPunct="1">
              <a:lnSpc>
                <a:spcPct val="80000"/>
              </a:lnSpc>
              <a:buFontTx/>
              <a:buAutoNum type="arabicPeriod"/>
            </a:pPr>
            <a:r>
              <a:rPr lang="ar-QA" sz="4000" dirty="0" smtClean="0">
                <a:solidFill>
                  <a:srgbClr val="FF3300"/>
                </a:solidFill>
                <a:cs typeface="AdvertisingBold" pitchFamily="2" charset="-78"/>
              </a:rPr>
              <a:t>المواد التي تنظم كافة المسائل الإجرائية 46 – 54.</a:t>
            </a:r>
          </a:p>
          <a:p>
            <a:pPr marL="381000" indent="-381000" eaLnBrk="1" hangingPunct="1">
              <a:lnSpc>
                <a:spcPct val="80000"/>
              </a:lnSpc>
              <a:buFontTx/>
              <a:buNone/>
            </a:pPr>
            <a:endParaRPr lang="ar-QA" sz="4000" dirty="0" smtClean="0">
              <a:solidFill>
                <a:srgbClr val="FF3300"/>
              </a:solidFill>
              <a:cs typeface="AdvertisingBold" pitchFamily="2" charset="-78"/>
            </a:endParaRPr>
          </a:p>
          <a:p>
            <a:pPr marL="381000" indent="-381000" eaLnBrk="1" hangingPunct="1">
              <a:lnSpc>
                <a:spcPct val="80000"/>
              </a:lnSpc>
              <a:buFontTx/>
              <a:buNone/>
            </a:pPr>
            <a:r>
              <a:rPr lang="ar-QA" sz="4000" dirty="0" smtClean="0">
                <a:solidFill>
                  <a:srgbClr val="FF3300"/>
                </a:solidFill>
                <a:cs typeface="AdvertisingBold" pitchFamily="2" charset="-78"/>
              </a:rPr>
              <a:t>- المبادئ المواد 12,6,3,2</a:t>
            </a:r>
            <a:r>
              <a:rPr lang="en-US" sz="4000" dirty="0" smtClean="0">
                <a:solidFill>
                  <a:srgbClr val="FF3300"/>
                </a:solidFill>
                <a:cs typeface="AdvertisingBold" pitchFamily="2" charset="-78"/>
              </a:rPr>
              <a:t>[</a:t>
            </a:r>
            <a:r>
              <a:rPr lang="ar-QA" sz="4000" dirty="0" smtClean="0">
                <a:solidFill>
                  <a:srgbClr val="FF3300"/>
                </a:solidFill>
                <a:cs typeface="AdvertisingBold" pitchFamily="2" charset="-78"/>
              </a:rPr>
              <a:t> .</a:t>
            </a:r>
          </a:p>
          <a:p>
            <a:pPr marL="381000" indent="-381000" eaLnBrk="1" hangingPunct="1">
              <a:lnSpc>
                <a:spcPct val="80000"/>
              </a:lnSpc>
              <a:buFontTx/>
              <a:buAutoNum type="arabicPeriod"/>
            </a:pPr>
            <a:r>
              <a:rPr lang="ar-QA" sz="4000" dirty="0" smtClean="0">
                <a:solidFill>
                  <a:srgbClr val="FF3300"/>
                </a:solidFill>
                <a:cs typeface="AdvertisingBold" pitchFamily="2" charset="-78"/>
              </a:rPr>
              <a:t>حق الطفل في المساواة.</a:t>
            </a:r>
          </a:p>
          <a:p>
            <a:pPr marL="381000" indent="-381000" eaLnBrk="1" hangingPunct="1">
              <a:lnSpc>
                <a:spcPct val="80000"/>
              </a:lnSpc>
              <a:buFontTx/>
              <a:buAutoNum type="arabicPeriod"/>
            </a:pPr>
            <a:r>
              <a:rPr lang="ar-QA" sz="4000" dirty="0" smtClean="0">
                <a:solidFill>
                  <a:srgbClr val="FF3300"/>
                </a:solidFill>
                <a:cs typeface="AdvertisingBold" pitchFamily="2" charset="-78"/>
              </a:rPr>
              <a:t>تحقيق المصلحة العليا للطفل، تجسد الاتفاقية مبدأ " الأطفال أولاً ".</a:t>
            </a:r>
          </a:p>
          <a:p>
            <a:pPr marL="381000" indent="-381000" eaLnBrk="1" hangingPunct="1">
              <a:lnSpc>
                <a:spcPct val="80000"/>
              </a:lnSpc>
              <a:buFontTx/>
              <a:buAutoNum type="arabicPeriod"/>
            </a:pPr>
            <a:r>
              <a:rPr lang="ar-QA" sz="4000" dirty="0" smtClean="0">
                <a:solidFill>
                  <a:srgbClr val="FF3300"/>
                </a:solidFill>
                <a:cs typeface="AdvertisingBold" pitchFamily="2" charset="-78"/>
              </a:rPr>
              <a:t>المحافظة على حق الطفل في البقاء والنماء.</a:t>
            </a:r>
          </a:p>
          <a:p>
            <a:pPr marL="381000" indent="-381000" eaLnBrk="1" hangingPunct="1">
              <a:lnSpc>
                <a:spcPct val="80000"/>
              </a:lnSpc>
              <a:buFontTx/>
              <a:buAutoNum type="arabicPeriod"/>
            </a:pPr>
            <a:r>
              <a:rPr lang="ar-QA" sz="4000" dirty="0" smtClean="0">
                <a:solidFill>
                  <a:srgbClr val="FF3300"/>
                </a:solidFill>
                <a:cs typeface="AdvertisingBold" pitchFamily="2" charset="-78"/>
              </a:rPr>
              <a:t>احترام آراء الأطفال.</a:t>
            </a:r>
            <a:endParaRPr lang="en-US" sz="4000" dirty="0" smtClean="0">
              <a:solidFill>
                <a:srgbClr val="FF3300"/>
              </a:solidFill>
              <a:cs typeface="AdvertisingBold" pitchFamily="2" charset="-78"/>
            </a:endParaRPr>
          </a:p>
        </p:txBody>
      </p:sp>
    </p:spTree>
    <p:extLst>
      <p:ext uri="{BB962C8B-B14F-4D97-AF65-F5344CB8AC3E}">
        <p14:creationId xmlns:p14="http://schemas.microsoft.com/office/powerpoint/2010/main" val="41818621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a:xfrm>
            <a:off x="179512" y="609600"/>
            <a:ext cx="8784976" cy="6248400"/>
          </a:xfrm>
        </p:spPr>
        <p:txBody>
          <a:bodyPr>
            <a:noAutofit/>
          </a:bodyPr>
          <a:lstStyle/>
          <a:p>
            <a:pPr algn="ctr" eaLnBrk="1" hangingPunct="1">
              <a:buFontTx/>
              <a:buNone/>
            </a:pPr>
            <a:r>
              <a:rPr lang="ar-QA" sz="4000" b="1" u="sng" dirty="0" smtClean="0">
                <a:solidFill>
                  <a:srgbClr val="FF3300"/>
                </a:solidFill>
                <a:cs typeface="AdvertisingBold" pitchFamily="2" charset="-78"/>
              </a:rPr>
              <a:t>تأثير الاتفاقية</a:t>
            </a:r>
          </a:p>
          <a:p>
            <a:pPr eaLnBrk="1" hangingPunct="1">
              <a:buFontTx/>
              <a:buNone/>
            </a:pPr>
            <a:r>
              <a:rPr lang="ar-QA" sz="4000" u="sng" dirty="0" smtClean="0">
                <a:solidFill>
                  <a:srgbClr val="FF3300"/>
                </a:solidFill>
                <a:cs typeface="AdvertisingBold" pitchFamily="2" charset="-78"/>
              </a:rPr>
              <a:t>علي المستوي الداخلي:- </a:t>
            </a:r>
            <a:endParaRPr lang="ar-QA" sz="4000" dirty="0" smtClean="0">
              <a:solidFill>
                <a:srgbClr val="FF3300"/>
              </a:solidFill>
              <a:cs typeface="AdvertisingBold" pitchFamily="2" charset="-78"/>
            </a:endParaRPr>
          </a:p>
          <a:p>
            <a:pPr eaLnBrk="1" hangingPunct="1">
              <a:buFontTx/>
              <a:buNone/>
            </a:pPr>
            <a:r>
              <a:rPr lang="ar-QA" sz="4000" dirty="0" smtClean="0">
                <a:solidFill>
                  <a:srgbClr val="FF3300"/>
                </a:solidFill>
                <a:cs typeface="AdvertisingBold" pitchFamily="2" charset="-78"/>
              </a:rPr>
              <a:t>- هي اتفاقية ملزمة</a:t>
            </a:r>
          </a:p>
          <a:p>
            <a:pPr eaLnBrk="1" hangingPunct="1">
              <a:buFontTx/>
              <a:buNone/>
            </a:pPr>
            <a:r>
              <a:rPr lang="ar-QA" sz="4000" dirty="0" smtClean="0">
                <a:solidFill>
                  <a:srgbClr val="FF3300"/>
                </a:solidFill>
                <a:cs typeface="AdvertisingBold" pitchFamily="2" charset="-78"/>
              </a:rPr>
              <a:t>- أن الحقوق الواردة بالاتفاقية متساوية ولا يمكن فصلها عن بعضها بعض.</a:t>
            </a:r>
          </a:p>
          <a:p>
            <a:pPr eaLnBrk="1" hangingPunct="1">
              <a:buFontTx/>
              <a:buNone/>
            </a:pPr>
            <a:r>
              <a:rPr lang="ar-QA" sz="4000" dirty="0" smtClean="0">
                <a:solidFill>
                  <a:srgbClr val="FF3300"/>
                </a:solidFill>
                <a:cs typeface="AdvertisingBold" pitchFamily="2" charset="-78"/>
              </a:rPr>
              <a:t>- لا يمكن اعتبار هذه الحقوق حقوق تجريدية بل هي حقوق عملية تمثل اساسا تشريعيا لل</a:t>
            </a:r>
            <a:r>
              <a:rPr lang="ar-SA" sz="4000" dirty="0" smtClean="0">
                <a:solidFill>
                  <a:srgbClr val="FF3300"/>
                </a:solidFill>
                <a:cs typeface="AdvertisingBold" pitchFamily="2" charset="-78"/>
              </a:rPr>
              <a:t>دول</a:t>
            </a:r>
            <a:r>
              <a:rPr lang="ar-QA" sz="4000" dirty="0" smtClean="0">
                <a:solidFill>
                  <a:srgbClr val="FF3300"/>
                </a:solidFill>
                <a:cs typeface="AdvertisingBold" pitchFamily="2" charset="-78"/>
              </a:rPr>
              <a:t> المصدقة عليها.</a:t>
            </a:r>
            <a:endParaRPr lang="ar-QA" sz="4000" u="sng" dirty="0" smtClean="0">
              <a:solidFill>
                <a:srgbClr val="FF3300"/>
              </a:solidFill>
              <a:cs typeface="AdvertisingBold" pitchFamily="2" charset="-78"/>
            </a:endParaRPr>
          </a:p>
          <a:p>
            <a:pPr eaLnBrk="1" hangingPunct="1">
              <a:buFontTx/>
              <a:buNone/>
            </a:pPr>
            <a:r>
              <a:rPr lang="ar-QA" sz="4000" u="sng" dirty="0" smtClean="0">
                <a:solidFill>
                  <a:srgbClr val="FF3300"/>
                </a:solidFill>
                <a:cs typeface="AdvertisingBold" pitchFamily="2" charset="-78"/>
              </a:rPr>
              <a:t>على المستوى الدولي:-</a:t>
            </a:r>
            <a:endParaRPr lang="en-US" sz="4000" u="sng" dirty="0" smtClean="0">
              <a:solidFill>
                <a:srgbClr val="FF3300"/>
              </a:solidFill>
              <a:cs typeface="AdvertisingBold" pitchFamily="2" charset="-78"/>
            </a:endParaRPr>
          </a:p>
        </p:txBody>
      </p:sp>
    </p:spTree>
    <p:extLst>
      <p:ext uri="{BB962C8B-B14F-4D97-AF65-F5344CB8AC3E}">
        <p14:creationId xmlns:p14="http://schemas.microsoft.com/office/powerpoint/2010/main" val="19881162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تعريف الطفل</a:t>
            </a:r>
            <a:endParaRPr lang="ar-SA" dirty="0"/>
          </a:p>
        </p:txBody>
      </p:sp>
      <p:sp>
        <p:nvSpPr>
          <p:cNvPr id="3" name="Content Placeholder 2"/>
          <p:cNvSpPr>
            <a:spLocks noGrp="1"/>
          </p:cNvSpPr>
          <p:nvPr>
            <p:ph idx="1"/>
          </p:nvPr>
        </p:nvSpPr>
        <p:spPr/>
        <p:txBody>
          <a:bodyPr/>
          <a:lstStyle/>
          <a:p>
            <a:pPr lvl="0" algn="ctr" fontAlgn="base">
              <a:spcAft>
                <a:spcPct val="0"/>
              </a:spcAft>
              <a:buNone/>
            </a:pPr>
            <a:r>
              <a:rPr lang="ar-SA" sz="4400" b="1" kern="0" dirty="0">
                <a:solidFill>
                  <a:srgbClr val="FF3300"/>
                </a:solidFill>
                <a:latin typeface="Arial"/>
                <a:cs typeface="AdvertisingBold" pitchFamily="2" charset="-78"/>
              </a:rPr>
              <a:t>المادة رقم (1)</a:t>
            </a:r>
          </a:p>
          <a:p>
            <a:pPr lvl="0" fontAlgn="base">
              <a:spcAft>
                <a:spcPct val="0"/>
              </a:spcAft>
              <a:buNone/>
            </a:pPr>
            <a:r>
              <a:rPr lang="ar-SA" sz="4400" kern="0" dirty="0">
                <a:solidFill>
                  <a:srgbClr val="FF3300"/>
                </a:solidFill>
                <a:latin typeface="Arial"/>
                <a:cs typeface="AdvertisingBold" pitchFamily="2" charset="-78"/>
              </a:rPr>
              <a:t>"لأغراض هذه الاتفاقية يعني الطفل، كل إنسان لم يتجاوز الثامنة عشر ة، ما لم يبلغ سن الرشد قبل ذلك بموجب القانون المنطبق علية”</a:t>
            </a:r>
            <a:r>
              <a:rPr lang="ar-QA" sz="4400" kern="0" dirty="0">
                <a:solidFill>
                  <a:srgbClr val="FF3300"/>
                </a:solidFill>
                <a:latin typeface="Arial"/>
                <a:cs typeface="AdvertisingBold" pitchFamily="2" charset="-78"/>
              </a:rPr>
              <a:t>.</a:t>
            </a:r>
            <a:endParaRPr lang="ar-SA" sz="4400" kern="0" dirty="0">
              <a:solidFill>
                <a:srgbClr val="FF3300"/>
              </a:solidFill>
              <a:latin typeface="Arial"/>
              <a:cs typeface="AdvertisingBold" pitchFamily="2" charset="-78"/>
            </a:endParaRPr>
          </a:p>
          <a:p>
            <a:endParaRPr lang="ar-SA" dirty="0"/>
          </a:p>
        </p:txBody>
      </p:sp>
    </p:spTree>
    <p:extLst>
      <p:ext uri="{BB962C8B-B14F-4D97-AF65-F5344CB8AC3E}">
        <p14:creationId xmlns:p14="http://schemas.microsoft.com/office/powerpoint/2010/main" val="1569766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a:solidFill>
                  <a:srgbClr val="FF0000"/>
                </a:solidFill>
              </a:rPr>
              <a:t>الحقوق الواردة </a:t>
            </a:r>
            <a:r>
              <a:rPr lang="ar-SA" b="1" dirty="0" smtClean="0">
                <a:solidFill>
                  <a:srgbClr val="FF0000"/>
                </a:solidFill>
              </a:rPr>
              <a:t>بالاتفاقية</a:t>
            </a:r>
            <a:endParaRPr lang="ar-SA" b="1" dirty="0">
              <a:solidFill>
                <a:srgbClr val="FF0000"/>
              </a:solidFill>
            </a:endParaRPr>
          </a:p>
        </p:txBody>
      </p:sp>
      <p:sp>
        <p:nvSpPr>
          <p:cNvPr id="3" name="Content Placeholder 2"/>
          <p:cNvSpPr>
            <a:spLocks noGrp="1"/>
          </p:cNvSpPr>
          <p:nvPr>
            <p:ph idx="1"/>
          </p:nvPr>
        </p:nvSpPr>
        <p:spPr>
          <a:xfrm>
            <a:off x="107504" y="1700808"/>
            <a:ext cx="9036496" cy="5157192"/>
          </a:xfrm>
        </p:spPr>
        <p:txBody>
          <a:bodyPr>
            <a:normAutofit fontScale="92500"/>
          </a:bodyPr>
          <a:lstStyle/>
          <a:p>
            <a:r>
              <a:rPr lang="ar-SA" dirty="0" smtClean="0"/>
              <a:t>أولاُ</a:t>
            </a:r>
            <a:r>
              <a:rPr lang="ar-SA" dirty="0"/>
              <a:t>: حق الطفل في الرعاية الاجتماعية:</a:t>
            </a:r>
          </a:p>
          <a:p>
            <a:r>
              <a:rPr lang="ar-SA" dirty="0"/>
              <a:t>وقد يتعذر وجود الأسرة أو قد تكون البيئة الأسرية المتوفرة غير ملائمة فلابد أن تسعى الدولة لتوفير بيئة بديلة وهذا ما نادت به الاتفاقية. </a:t>
            </a:r>
          </a:p>
          <a:p>
            <a:r>
              <a:rPr lang="ar-SA" dirty="0"/>
              <a:t>(1) حق الطفل في أن يكون له أسرة.</a:t>
            </a:r>
          </a:p>
          <a:p>
            <a:r>
              <a:rPr lang="ar-SA" dirty="0"/>
              <a:t>(أ)- مفهوم الأسرة:- م 5 من الاتفاقية.</a:t>
            </a:r>
          </a:p>
          <a:p>
            <a:r>
              <a:rPr lang="ar-SA" dirty="0"/>
              <a:t>الأسرة. هي الوحدة الاجتماعية الأولى التي ينشأ فيها الطفل وهي التي تؤثر في تكوينه الجسدي والنفسي, ومن ثم في تكوين شخصية.</a:t>
            </a:r>
          </a:p>
          <a:p>
            <a:r>
              <a:rPr lang="ar-SA" dirty="0"/>
              <a:t>(ب)- مبدأ عدم فصل الطفل عن والديه وجمع شمل الأسرة.</a:t>
            </a:r>
          </a:p>
          <a:p>
            <a:r>
              <a:rPr lang="ar-SA" dirty="0"/>
              <a:t>(ج)- حماية حقوق الطفل في حالة انفصال الوالدين.</a:t>
            </a:r>
          </a:p>
          <a:p>
            <a:endParaRPr lang="ar-SA" dirty="0"/>
          </a:p>
        </p:txBody>
      </p:sp>
    </p:spTree>
    <p:extLst>
      <p:ext uri="{BB962C8B-B14F-4D97-AF65-F5344CB8AC3E}">
        <p14:creationId xmlns:p14="http://schemas.microsoft.com/office/powerpoint/2010/main" val="2466662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body" idx="1"/>
          </p:nvPr>
        </p:nvSpPr>
        <p:spPr>
          <a:xfrm>
            <a:off x="0" y="76200"/>
            <a:ext cx="8991600" cy="6629400"/>
          </a:xfrm>
        </p:spPr>
        <p:txBody>
          <a:bodyPr/>
          <a:lstStyle/>
          <a:p>
            <a:pPr marL="457200" indent="-457200" algn="ctr" eaLnBrk="1" hangingPunct="1">
              <a:lnSpc>
                <a:spcPct val="90000"/>
              </a:lnSpc>
              <a:buFontTx/>
              <a:buNone/>
            </a:pPr>
            <a:r>
              <a:rPr lang="ar-QA" b="1" u="sng" dirty="0" smtClean="0">
                <a:solidFill>
                  <a:srgbClr val="FF3300"/>
                </a:solidFill>
                <a:cs typeface="AdvertisingBold" pitchFamily="2" charset="-78"/>
              </a:rPr>
              <a:t>ثانيا:حق الطفل في الرعاية الصحية والتعليم</a:t>
            </a:r>
          </a:p>
          <a:p>
            <a:pPr marL="457200" indent="-457200" eaLnBrk="1" hangingPunct="1">
              <a:lnSpc>
                <a:spcPct val="90000"/>
              </a:lnSpc>
              <a:buFontTx/>
              <a:buNone/>
            </a:pPr>
            <a:r>
              <a:rPr lang="ar-QA" sz="2400" dirty="0" smtClean="0">
                <a:solidFill>
                  <a:srgbClr val="FF3300"/>
                </a:solidFill>
                <a:cs typeface="AdvertisingBold" pitchFamily="2" charset="-78"/>
              </a:rPr>
              <a:t>من أهم مظاهر الرعاية الاجتماعية في الوقت الحاضر هو حق الإنسان في الرعاية الصحية والتعليم.</a:t>
            </a:r>
          </a:p>
          <a:p>
            <a:pPr marL="457200" indent="-457200" algn="ctr" eaLnBrk="1" hangingPunct="1">
              <a:lnSpc>
                <a:spcPct val="90000"/>
              </a:lnSpc>
              <a:buFontTx/>
              <a:buAutoNum type="arabicParenBoth"/>
            </a:pPr>
            <a:r>
              <a:rPr lang="ar-QA" sz="2800" b="1" u="sng" dirty="0" smtClean="0">
                <a:solidFill>
                  <a:srgbClr val="FF3300"/>
                </a:solidFill>
                <a:cs typeface="AdvertisingBold" pitchFamily="2" charset="-78"/>
              </a:rPr>
              <a:t>حق الطفل في الرعاية الصحية م 24 :-</a:t>
            </a:r>
          </a:p>
          <a:p>
            <a:pPr marL="457200" indent="-457200" eaLnBrk="1" hangingPunct="1">
              <a:lnSpc>
                <a:spcPct val="90000"/>
              </a:lnSpc>
              <a:buFontTx/>
              <a:buNone/>
            </a:pPr>
            <a:r>
              <a:rPr lang="ar-QA" sz="2400" dirty="0" smtClean="0">
                <a:solidFill>
                  <a:srgbClr val="FF3300"/>
                </a:solidFill>
                <a:cs typeface="AdvertisingBold" pitchFamily="2" charset="-78"/>
              </a:rPr>
              <a:t>تعريف الصحة:- لم تعد تعرف بأنها فقدان المرض بل </a:t>
            </a:r>
            <a:r>
              <a:rPr lang="en-US" sz="2400" dirty="0" smtClean="0">
                <a:solidFill>
                  <a:srgbClr val="FF3300"/>
                </a:solidFill>
                <a:cs typeface="AdvertisingBold" pitchFamily="2" charset="-78"/>
              </a:rPr>
              <a:t>]</a:t>
            </a:r>
            <a:r>
              <a:rPr lang="ar-QA" sz="2400" dirty="0" smtClean="0">
                <a:solidFill>
                  <a:srgbClr val="FF3300"/>
                </a:solidFill>
                <a:cs typeface="AdvertisingBold" pitchFamily="2" charset="-78"/>
              </a:rPr>
              <a:t> هي الحالة الصحية التي تمكن الأفراد من تنمية أعلى حد ممكن من إمكاناتهم البدنية والعقلية بحيث تتوافر لديهم القدرة لأن يكونوا منتجين اقتصادياً واجتماعياً وفي اتساق مع بيئتهم </a:t>
            </a:r>
            <a:r>
              <a:rPr lang="en-US" sz="2400" dirty="0" smtClean="0">
                <a:solidFill>
                  <a:srgbClr val="FF3300"/>
                </a:solidFill>
                <a:cs typeface="AdvertisingBold" pitchFamily="2" charset="-78"/>
              </a:rPr>
              <a:t>[</a:t>
            </a:r>
            <a:r>
              <a:rPr lang="ar-QA" sz="2400" dirty="0" smtClean="0">
                <a:solidFill>
                  <a:srgbClr val="FF3300"/>
                </a:solidFill>
                <a:cs typeface="AdvertisingBold" pitchFamily="2" charset="-78"/>
              </a:rPr>
              <a:t> </a:t>
            </a:r>
          </a:p>
          <a:p>
            <a:pPr marL="457200" indent="-457200" eaLnBrk="1" hangingPunct="1">
              <a:lnSpc>
                <a:spcPct val="90000"/>
              </a:lnSpc>
              <a:buFontTx/>
              <a:buNone/>
            </a:pPr>
            <a:r>
              <a:rPr lang="ar-QA" sz="2400" dirty="0" smtClean="0">
                <a:solidFill>
                  <a:srgbClr val="FF3300"/>
                </a:solidFill>
                <a:cs typeface="AdvertisingBold" pitchFamily="2" charset="-78"/>
              </a:rPr>
              <a:t>(أ)- حق الطفل في الحصول على أعلى رعاية صحية ممكنة</a:t>
            </a:r>
          </a:p>
          <a:p>
            <a:pPr marL="457200" indent="-457200" eaLnBrk="1" hangingPunct="1">
              <a:lnSpc>
                <a:spcPct val="90000"/>
              </a:lnSpc>
              <a:buFontTx/>
              <a:buNone/>
            </a:pPr>
            <a:r>
              <a:rPr lang="ar-QA" sz="2400" dirty="0" smtClean="0">
                <a:solidFill>
                  <a:srgbClr val="FF3300"/>
                </a:solidFill>
                <a:cs typeface="AdvertisingBold" pitchFamily="2" charset="-78"/>
              </a:rPr>
              <a:t>(ب)- وسائل تحقيق الرعاية الصحية للطفل</a:t>
            </a:r>
          </a:p>
          <a:p>
            <a:pPr marL="457200" indent="-457200" eaLnBrk="1" hangingPunct="1">
              <a:lnSpc>
                <a:spcPct val="90000"/>
              </a:lnSpc>
              <a:buFontTx/>
              <a:buNone/>
            </a:pPr>
            <a:r>
              <a:rPr lang="ar-QA" sz="2400" dirty="0" smtClean="0">
                <a:solidFill>
                  <a:srgbClr val="FF3300"/>
                </a:solidFill>
                <a:cs typeface="AdvertisingBold" pitchFamily="2" charset="-78"/>
              </a:rPr>
              <a:t>الوسيلة الأولي: التحصين ضد الأمراض سواء للأم – أم الأطفال </a:t>
            </a:r>
          </a:p>
          <a:p>
            <a:pPr marL="457200" indent="-457200" eaLnBrk="1" hangingPunct="1">
              <a:lnSpc>
                <a:spcPct val="90000"/>
              </a:lnSpc>
              <a:buFontTx/>
              <a:buNone/>
            </a:pPr>
            <a:r>
              <a:rPr lang="ar-QA" sz="2400" dirty="0" smtClean="0">
                <a:solidFill>
                  <a:srgbClr val="FF3300"/>
                </a:solidFill>
                <a:cs typeface="AdvertisingBold" pitchFamily="2" charset="-78"/>
              </a:rPr>
              <a:t>الوسيلة الثانية: توفير التغذية الكافية ومياه الشرب النقية </a:t>
            </a:r>
          </a:p>
          <a:p>
            <a:pPr marL="457200" indent="-457200" eaLnBrk="1" hangingPunct="1">
              <a:lnSpc>
                <a:spcPct val="90000"/>
              </a:lnSpc>
              <a:buFontTx/>
              <a:buNone/>
            </a:pPr>
            <a:r>
              <a:rPr lang="ar-QA" sz="2400" dirty="0" smtClean="0">
                <a:solidFill>
                  <a:srgbClr val="FF3300"/>
                </a:solidFill>
                <a:cs typeface="AdvertisingBold" pitchFamily="2" charset="-78"/>
              </a:rPr>
              <a:t>الوسيلة الثالثة: منع الممارسات التقليدية الضارة بصحة الأطفال.</a:t>
            </a:r>
            <a:endParaRPr lang="en-US" sz="2400" dirty="0" smtClean="0">
              <a:solidFill>
                <a:srgbClr val="FF3300"/>
              </a:solidFill>
              <a:cs typeface="AdvertisingBold" pitchFamily="2" charset="-78"/>
            </a:endParaRPr>
          </a:p>
        </p:txBody>
      </p:sp>
    </p:spTree>
    <p:extLst>
      <p:ext uri="{BB962C8B-B14F-4D97-AF65-F5344CB8AC3E}">
        <p14:creationId xmlns:p14="http://schemas.microsoft.com/office/powerpoint/2010/main" val="39435891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body" idx="1"/>
          </p:nvPr>
        </p:nvSpPr>
        <p:spPr>
          <a:xfrm>
            <a:off x="457200" y="762000"/>
            <a:ext cx="8229600" cy="5715000"/>
          </a:xfrm>
        </p:spPr>
        <p:txBody>
          <a:bodyPr/>
          <a:lstStyle/>
          <a:p>
            <a:pPr algn="ctr" eaLnBrk="1" hangingPunct="1">
              <a:buFontTx/>
              <a:buNone/>
            </a:pPr>
            <a:r>
              <a:rPr lang="ar-QA" sz="4000" b="1" u="sng" dirty="0" smtClean="0">
                <a:solidFill>
                  <a:srgbClr val="FF3300"/>
                </a:solidFill>
                <a:cs typeface="AdvertisingBold" pitchFamily="2" charset="-78"/>
              </a:rPr>
              <a:t>(2)حق الطفل في التعليم م 29,28 </a:t>
            </a:r>
          </a:p>
          <a:p>
            <a:pPr eaLnBrk="1" hangingPunct="1">
              <a:buFontTx/>
              <a:buNone/>
            </a:pPr>
            <a:r>
              <a:rPr lang="ar-QA" sz="2400" u="sng" dirty="0" smtClean="0">
                <a:solidFill>
                  <a:srgbClr val="FF3300"/>
                </a:solidFill>
                <a:cs typeface="AdvertisingBold" pitchFamily="2" charset="-78"/>
              </a:rPr>
              <a:t>التعليم </a:t>
            </a:r>
            <a:r>
              <a:rPr lang="ar-QA" sz="2400" dirty="0" smtClean="0">
                <a:solidFill>
                  <a:srgbClr val="FF3300"/>
                </a:solidFill>
                <a:cs typeface="AdvertisingBold" pitchFamily="2" charset="-78"/>
              </a:rPr>
              <a:t>--</a:t>
            </a:r>
            <a:r>
              <a:rPr lang="en-US" sz="2400" dirty="0" smtClean="0">
                <a:solidFill>
                  <a:srgbClr val="FF3300"/>
                </a:solidFill>
                <a:cs typeface="AdvertisingBold" pitchFamily="2" charset="-78"/>
              </a:rPr>
              <a:t>&lt;</a:t>
            </a:r>
            <a:r>
              <a:rPr lang="ar-QA" sz="2400" dirty="0" smtClean="0">
                <a:solidFill>
                  <a:srgbClr val="FF3300"/>
                </a:solidFill>
                <a:cs typeface="AdvertisingBold" pitchFamily="2" charset="-78"/>
              </a:rPr>
              <a:t> يزيد من قدرة الشخص على العمل والإنتاج, كما أنه يقلل إمكانيات استغلال الطفل ويحميه من مجموعة كبيرة من المخاطر التي قدر يتعرض لها.</a:t>
            </a:r>
          </a:p>
          <a:p>
            <a:pPr eaLnBrk="1" hangingPunct="1">
              <a:buFontTx/>
              <a:buNone/>
            </a:pPr>
            <a:endParaRPr lang="ar-QA" sz="2400" dirty="0" smtClean="0">
              <a:solidFill>
                <a:srgbClr val="FF3300"/>
              </a:solidFill>
              <a:cs typeface="AdvertisingBold" pitchFamily="2" charset="-78"/>
            </a:endParaRPr>
          </a:p>
          <a:p>
            <a:pPr eaLnBrk="1" hangingPunct="1">
              <a:buFontTx/>
              <a:buNone/>
            </a:pPr>
            <a:r>
              <a:rPr lang="ar-QA" sz="2400" dirty="0" smtClean="0">
                <a:solidFill>
                  <a:srgbClr val="FF3300"/>
                </a:solidFill>
                <a:cs typeface="AdvertisingBold" pitchFamily="2" charset="-78"/>
              </a:rPr>
              <a:t>(أ)  - تكافؤ الفرص بين الأطفال الذكور والإناث في التعليم, جعل التعليم الابتدائي إلزامي وبالمجان.</a:t>
            </a:r>
          </a:p>
          <a:p>
            <a:pPr eaLnBrk="1" hangingPunct="1">
              <a:buFontTx/>
              <a:buNone/>
            </a:pPr>
            <a:r>
              <a:rPr lang="ar-QA" sz="2400" dirty="0" smtClean="0">
                <a:solidFill>
                  <a:srgbClr val="FF3300"/>
                </a:solidFill>
                <a:cs typeface="AdvertisingBold" pitchFamily="2" charset="-78"/>
              </a:rPr>
              <a:t>(ب) - تشجيع الحضور المنتظم إلى المدارس "محاربة التسرب”.</a:t>
            </a:r>
          </a:p>
          <a:p>
            <a:pPr eaLnBrk="1" hangingPunct="1">
              <a:buFontTx/>
              <a:buNone/>
            </a:pPr>
            <a:r>
              <a:rPr lang="ar-QA" sz="2400" dirty="0" smtClean="0">
                <a:solidFill>
                  <a:srgbClr val="FF3300"/>
                </a:solidFill>
                <a:cs typeface="AdvertisingBold" pitchFamily="2" charset="-78"/>
              </a:rPr>
              <a:t>(ج) -تشجيع التعاون الدولي في مجال التعليم.</a:t>
            </a:r>
            <a:endParaRPr lang="en-US" sz="2400" dirty="0" smtClean="0">
              <a:solidFill>
                <a:srgbClr val="FF3300"/>
              </a:solidFill>
              <a:cs typeface="AdvertisingBold" pitchFamily="2" charset="-78"/>
            </a:endParaRPr>
          </a:p>
        </p:txBody>
      </p:sp>
    </p:spTree>
    <p:extLst>
      <p:ext uri="{BB962C8B-B14F-4D97-AF65-F5344CB8AC3E}">
        <p14:creationId xmlns:p14="http://schemas.microsoft.com/office/powerpoint/2010/main" val="26488198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a:solidFill>
                  <a:srgbClr val="FF0000"/>
                </a:solidFill>
              </a:rPr>
              <a:t>ثالثا: حق الطفل في التمتع بالحقوق والحريات المدنية </a:t>
            </a:r>
            <a:r>
              <a:rPr lang="ar-SA" dirty="0"/>
              <a:t/>
            </a:r>
            <a:br>
              <a:rPr lang="ar-SA" dirty="0"/>
            </a:br>
            <a:endParaRPr lang="ar-SA" dirty="0"/>
          </a:p>
        </p:txBody>
      </p:sp>
      <p:sp>
        <p:nvSpPr>
          <p:cNvPr id="3" name="Content Placeholder 2"/>
          <p:cNvSpPr>
            <a:spLocks noGrp="1"/>
          </p:cNvSpPr>
          <p:nvPr>
            <p:ph idx="1"/>
          </p:nvPr>
        </p:nvSpPr>
        <p:spPr/>
        <p:txBody>
          <a:bodyPr>
            <a:normAutofit/>
          </a:bodyPr>
          <a:lstStyle/>
          <a:p>
            <a:r>
              <a:rPr lang="ar-SA" dirty="0" smtClean="0"/>
              <a:t>أن </a:t>
            </a:r>
            <a:r>
              <a:rPr lang="ar-SA" dirty="0"/>
              <a:t>حق الطفل في البقاء والنماء لا يتوقف على حقه في الحصول على الرعاية الصحية والتعليم فقط ولكن يمتد إلى حقه في ممارسة الحقوق والتمتع بالحريات</a:t>
            </a:r>
            <a:r>
              <a:rPr lang="ar-SA" dirty="0" smtClean="0"/>
              <a:t>.</a:t>
            </a:r>
            <a:endParaRPr lang="ar-SA" dirty="0"/>
          </a:p>
          <a:p>
            <a:r>
              <a:rPr lang="ar-SA" dirty="0"/>
              <a:t>(1)حق الطفل في أن يكون له اسم وجنسية م 7.</a:t>
            </a:r>
          </a:p>
          <a:p>
            <a:r>
              <a:rPr lang="ar-SA" dirty="0"/>
              <a:t>(أ)حق الطفل في أن يكون له اسم وأن يسجل فور ميلاده.</a:t>
            </a:r>
          </a:p>
          <a:p>
            <a:r>
              <a:rPr lang="ar-SA" dirty="0"/>
              <a:t>(ب)حق الطفل في الجنسية: م 8.</a:t>
            </a:r>
          </a:p>
          <a:p>
            <a:endParaRPr lang="ar-SA" dirty="0"/>
          </a:p>
        </p:txBody>
      </p:sp>
    </p:spTree>
    <p:extLst>
      <p:ext uri="{BB962C8B-B14F-4D97-AF65-F5344CB8AC3E}">
        <p14:creationId xmlns:p14="http://schemas.microsoft.com/office/powerpoint/2010/main" val="2096594576"/>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1508</TotalTime>
  <Words>2420</Words>
  <Application>Microsoft Office PowerPoint</Application>
  <PresentationFormat>On-screen Show (4:3)</PresentationFormat>
  <Paragraphs>113</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سمة Office</vt:lpstr>
      <vt:lpstr>قواعد بكين لإدارة شؤون الاحداث </vt:lpstr>
      <vt:lpstr>PowerPoint Presentation</vt:lpstr>
      <vt:lpstr>PowerPoint Presentation</vt:lpstr>
      <vt:lpstr>PowerPoint Presentation</vt:lpstr>
      <vt:lpstr>تعريف الطفل</vt:lpstr>
      <vt:lpstr>الحقوق الواردة بالاتفاقية</vt:lpstr>
      <vt:lpstr>PowerPoint Presentation</vt:lpstr>
      <vt:lpstr>PowerPoint Presentation</vt:lpstr>
      <vt:lpstr>ثالثا: حق الطفل في التمتع بالحقوق والحريات المدنية  </vt:lpstr>
      <vt:lpstr>(2)حق الطفل في التمتع بالحقوق العامة </vt:lpstr>
      <vt:lpstr>قواعد الأمم المتحدة النموذجية الدنيا لإدارة شؤون الأحداث (قواعد بكين) </vt:lpstr>
      <vt:lpstr>منظورات أساسية</vt:lpstr>
      <vt:lpstr>الآراء </vt:lpstr>
      <vt:lpstr>أهداف قضاء الأحداث</vt:lpstr>
      <vt:lpstr>اهداف قضاء الاحداث</vt:lpstr>
      <vt:lpstr>نطاق السلطات التقديرية</vt:lpstr>
      <vt:lpstr>السمات الرئيسية لإدارة شؤون القضاء</vt:lpstr>
      <vt:lpstr>التحقيق والمقاضاة</vt:lpstr>
      <vt:lpstr>التعليق</vt:lpstr>
      <vt:lpstr>تطبيق القواعد النموذجية الدنيا لمعاملة السجناء التي اعتمدتها الأمم المتحدة</vt:lpstr>
      <vt:lpstr>شرح قواعد الامم المتحدة</vt:lpstr>
      <vt:lpstr>الترتيبات شبه المؤسسية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قواعد بكين</dc:title>
  <dc:creator>مكتبة عبد الرحمن</dc:creator>
  <cp:lastModifiedBy>asus</cp:lastModifiedBy>
  <cp:revision>16</cp:revision>
  <dcterms:created xsi:type="dcterms:W3CDTF">2017-02-24T19:46:15Z</dcterms:created>
  <dcterms:modified xsi:type="dcterms:W3CDTF">2018-01-29T06:28:29Z</dcterms:modified>
</cp:coreProperties>
</file>